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144" r:id="rId4"/>
  </p:sldMasterIdLst>
  <p:notesMasterIdLst>
    <p:notesMasterId r:id="rId35"/>
  </p:notesMasterIdLst>
  <p:handoutMasterIdLst>
    <p:handoutMasterId r:id="rId36"/>
  </p:handoutMasterIdLst>
  <p:sldIdLst>
    <p:sldId id="320" r:id="rId5"/>
    <p:sldId id="257" r:id="rId6"/>
    <p:sldId id="318" r:id="rId7"/>
    <p:sldId id="347" r:id="rId8"/>
    <p:sldId id="325" r:id="rId9"/>
    <p:sldId id="326" r:id="rId10"/>
    <p:sldId id="328" r:id="rId11"/>
    <p:sldId id="315" r:id="rId12"/>
    <p:sldId id="309" r:id="rId13"/>
    <p:sldId id="330" r:id="rId14"/>
    <p:sldId id="311" r:id="rId15"/>
    <p:sldId id="304" r:id="rId16"/>
    <p:sldId id="261" r:id="rId17"/>
    <p:sldId id="337" r:id="rId18"/>
    <p:sldId id="317" r:id="rId19"/>
    <p:sldId id="334" r:id="rId20"/>
    <p:sldId id="338" r:id="rId21"/>
    <p:sldId id="339" r:id="rId22"/>
    <p:sldId id="340" r:id="rId23"/>
    <p:sldId id="344" r:id="rId24"/>
    <p:sldId id="331" r:id="rId25"/>
    <p:sldId id="335" r:id="rId26"/>
    <p:sldId id="345" r:id="rId27"/>
    <p:sldId id="269" r:id="rId28"/>
    <p:sldId id="281" r:id="rId29"/>
    <p:sldId id="284" r:id="rId30"/>
    <p:sldId id="314" r:id="rId31"/>
    <p:sldId id="286" r:id="rId32"/>
    <p:sldId id="301" r:id="rId33"/>
    <p:sldId id="346" r:id="rId34"/>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userDrawn="1">
          <p15:clr>
            <a:srgbClr val="A4A3A4"/>
          </p15:clr>
        </p15:guide>
        <p15:guide id="2" pos="219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ie Norrish" initials="AN" lastIdx="6" clrIdx="0">
    <p:extLst>
      <p:ext uri="{19B8F6BF-5375-455C-9EA6-DF929625EA0E}">
        <p15:presenceInfo xmlns:p15="http://schemas.microsoft.com/office/powerpoint/2012/main" userId="S::abbie@centralokanaganfoundation.org::865f8edf-5061-472d-b0d2-1bdc96e1b7c7" providerId="AD"/>
      </p:ext>
    </p:extLst>
  </p:cmAuthor>
  <p:cmAuthor id="2" name="Cheryl Miller" initials="CM" lastIdx="4" clrIdx="1">
    <p:extLst>
      <p:ext uri="{19B8F6BF-5375-455C-9EA6-DF929625EA0E}">
        <p15:presenceInfo xmlns:p15="http://schemas.microsoft.com/office/powerpoint/2012/main" userId="S::cheryl@centralokanaganfoundation.org::e35c6b61-2bd4-4878-bc43-34cc68469d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50A0F"/>
    <a:srgbClr val="000066"/>
    <a:srgbClr val="FF6600"/>
    <a:srgbClr val="D9FD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AE707E-23BB-4DB9-B8DE-4E04D71F7A9C}" v="20" dt="2023-01-17T22:21:24.339"/>
    <p1510:client id="{1E7D15FC-419F-4A85-B605-4820950ED7CA}" v="196" dt="2023-01-18T19:14:44.6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566" autoAdjust="0"/>
  </p:normalViewPr>
  <p:slideViewPr>
    <p:cSldViewPr snapToGrid="0">
      <p:cViewPr varScale="1">
        <p:scale>
          <a:sx n="41" d="100"/>
          <a:sy n="41" d="100"/>
        </p:scale>
        <p:origin x="2000"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08"/>
        <p:guide pos="219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yl Miller" userId="e35c6b61-2bd4-4878-bc43-34cc68469d11" providerId="ADAL" clId="{AC7A61EC-DEAE-45A6-855F-EE2835E34E0B}"/>
    <pc:docChg chg="custSel addSld delSld modSld">
      <pc:chgData name="Cheryl Miller" userId="e35c6b61-2bd4-4878-bc43-34cc68469d11" providerId="ADAL" clId="{AC7A61EC-DEAE-45A6-855F-EE2835E34E0B}" dt="2022-01-25T22:34:33.144" v="183" actId="20577"/>
      <pc:docMkLst>
        <pc:docMk/>
      </pc:docMkLst>
      <pc:sldChg chg="mod modShow">
        <pc:chgData name="Cheryl Miller" userId="e35c6b61-2bd4-4878-bc43-34cc68469d11" providerId="ADAL" clId="{AC7A61EC-DEAE-45A6-855F-EE2835E34E0B}" dt="2022-01-19T21:13:47.604" v="0" actId="729"/>
        <pc:sldMkLst>
          <pc:docMk/>
          <pc:sldMk cId="0" sldId="257"/>
        </pc:sldMkLst>
      </pc:sldChg>
      <pc:sldChg chg="addSp delSp modSp new mod modClrScheme chgLayout">
        <pc:chgData name="Cheryl Miller" userId="e35c6b61-2bd4-4878-bc43-34cc68469d11" providerId="ADAL" clId="{AC7A61EC-DEAE-45A6-855F-EE2835E34E0B}" dt="2022-01-25T22:34:33.144" v="183" actId="20577"/>
        <pc:sldMkLst>
          <pc:docMk/>
          <pc:sldMk cId="679256992" sldId="344"/>
        </pc:sldMkLst>
        <pc:spChg chg="del">
          <ac:chgData name="Cheryl Miller" userId="e35c6b61-2bd4-4878-bc43-34cc68469d11" providerId="ADAL" clId="{AC7A61EC-DEAE-45A6-855F-EE2835E34E0B}" dt="2022-01-25T22:20:47.043" v="8" actId="700"/>
          <ac:spMkLst>
            <pc:docMk/>
            <pc:sldMk cId="679256992" sldId="344"/>
            <ac:spMk id="2" creationId="{101393C4-BAE4-4B66-AE1F-F1F3B453BEB9}"/>
          </ac:spMkLst>
        </pc:spChg>
        <pc:spChg chg="del">
          <ac:chgData name="Cheryl Miller" userId="e35c6b61-2bd4-4878-bc43-34cc68469d11" providerId="ADAL" clId="{AC7A61EC-DEAE-45A6-855F-EE2835E34E0B}" dt="2022-01-25T22:20:47.043" v="8" actId="700"/>
          <ac:spMkLst>
            <pc:docMk/>
            <pc:sldMk cId="679256992" sldId="344"/>
            <ac:spMk id="3" creationId="{0A8FD40A-C381-482C-86DE-655B2E7C99AA}"/>
          </ac:spMkLst>
        </pc:spChg>
        <pc:spChg chg="del">
          <ac:chgData name="Cheryl Miller" userId="e35c6b61-2bd4-4878-bc43-34cc68469d11" providerId="ADAL" clId="{AC7A61EC-DEAE-45A6-855F-EE2835E34E0B}" dt="2022-01-25T22:20:47.043" v="8" actId="700"/>
          <ac:spMkLst>
            <pc:docMk/>
            <pc:sldMk cId="679256992" sldId="344"/>
            <ac:spMk id="4" creationId="{698F4391-0450-4797-AD57-195586E3E78F}"/>
          </ac:spMkLst>
        </pc:spChg>
        <pc:spChg chg="mod ord">
          <ac:chgData name="Cheryl Miller" userId="e35c6b61-2bd4-4878-bc43-34cc68469d11" providerId="ADAL" clId="{AC7A61EC-DEAE-45A6-855F-EE2835E34E0B}" dt="2022-01-25T22:21:25.074" v="13" actId="700"/>
          <ac:spMkLst>
            <pc:docMk/>
            <pc:sldMk cId="679256992" sldId="344"/>
            <ac:spMk id="5" creationId="{C5FDAD33-90A2-416C-81AD-5316C9A26F7A}"/>
          </ac:spMkLst>
        </pc:spChg>
        <pc:spChg chg="mod ord">
          <ac:chgData name="Cheryl Miller" userId="e35c6b61-2bd4-4878-bc43-34cc68469d11" providerId="ADAL" clId="{AC7A61EC-DEAE-45A6-855F-EE2835E34E0B}" dt="2022-01-25T22:21:25.074" v="13" actId="700"/>
          <ac:spMkLst>
            <pc:docMk/>
            <pc:sldMk cId="679256992" sldId="344"/>
            <ac:spMk id="6" creationId="{6E577A60-7EF4-426C-A84D-E846B15EEBC6}"/>
          </ac:spMkLst>
        </pc:spChg>
        <pc:spChg chg="add mod ord">
          <ac:chgData name="Cheryl Miller" userId="e35c6b61-2bd4-4878-bc43-34cc68469d11" providerId="ADAL" clId="{AC7A61EC-DEAE-45A6-855F-EE2835E34E0B}" dt="2022-01-25T22:29:08.736" v="84" actId="20577"/>
          <ac:spMkLst>
            <pc:docMk/>
            <pc:sldMk cId="679256992" sldId="344"/>
            <ac:spMk id="7" creationId="{36BE3D4C-E18A-4813-B6C6-E90D222C0334}"/>
          </ac:spMkLst>
        </pc:spChg>
        <pc:spChg chg="add mod ord">
          <ac:chgData name="Cheryl Miller" userId="e35c6b61-2bd4-4878-bc43-34cc68469d11" providerId="ADAL" clId="{AC7A61EC-DEAE-45A6-855F-EE2835E34E0B}" dt="2022-01-25T22:34:33.144" v="183" actId="20577"/>
          <ac:spMkLst>
            <pc:docMk/>
            <pc:sldMk cId="679256992" sldId="344"/>
            <ac:spMk id="8" creationId="{4997D681-B29D-4302-8F2E-2A74A170EB42}"/>
          </ac:spMkLst>
        </pc:spChg>
      </pc:sldChg>
      <pc:sldChg chg="new del">
        <pc:chgData name="Cheryl Miller" userId="e35c6b61-2bd4-4878-bc43-34cc68469d11" providerId="ADAL" clId="{AC7A61EC-DEAE-45A6-855F-EE2835E34E0B}" dt="2022-01-25T22:19:52.144" v="2" actId="2696"/>
        <pc:sldMkLst>
          <pc:docMk/>
          <pc:sldMk cId="2308892567" sldId="344"/>
        </pc:sldMkLst>
      </pc:sldChg>
      <pc:sldChg chg="delSp add del mod modNotesTx">
        <pc:chgData name="Cheryl Miller" userId="e35c6b61-2bd4-4878-bc43-34cc68469d11" providerId="ADAL" clId="{AC7A61EC-DEAE-45A6-855F-EE2835E34E0B}" dt="2022-01-25T22:20:26.346" v="6" actId="2696"/>
        <pc:sldMkLst>
          <pc:docMk/>
          <pc:sldMk cId="3015792967" sldId="344"/>
        </pc:sldMkLst>
        <pc:picChg chg="del">
          <ac:chgData name="Cheryl Miller" userId="e35c6b61-2bd4-4878-bc43-34cc68469d11" providerId="ADAL" clId="{AC7A61EC-DEAE-45A6-855F-EE2835E34E0B}" dt="2022-01-25T22:20:05.212" v="4" actId="478"/>
          <ac:picMkLst>
            <pc:docMk/>
            <pc:sldMk cId="3015792967" sldId="344"/>
            <ac:picMk id="8" creationId="{5CA17269-0031-46BD-9AB8-E7BD04B6E2FC}"/>
          </ac:picMkLst>
        </pc:picChg>
      </pc:sldChg>
    </pc:docChg>
  </pc:docChgLst>
  <pc:docChgLst>
    <pc:chgData name="Abbie Norrish" userId="865f8edf-5061-472d-b0d2-1bdc96e1b7c7" providerId="ADAL" clId="{1E7D15FC-419F-4A85-B605-4820950ED7CA}"/>
    <pc:docChg chg="undo redo custSel addSld delSld modSld sldOrd modNotesMaster modHandout">
      <pc:chgData name="Abbie Norrish" userId="865f8edf-5061-472d-b0d2-1bdc96e1b7c7" providerId="ADAL" clId="{1E7D15FC-419F-4A85-B605-4820950ED7CA}" dt="2023-01-18T19:14:44.605" v="1377"/>
      <pc:docMkLst>
        <pc:docMk/>
      </pc:docMkLst>
      <pc:sldChg chg="modSp mod">
        <pc:chgData name="Abbie Norrish" userId="865f8edf-5061-472d-b0d2-1bdc96e1b7c7" providerId="ADAL" clId="{1E7D15FC-419F-4A85-B605-4820950ED7CA}" dt="2023-01-18T17:53:22.027" v="1098" actId="20577"/>
        <pc:sldMkLst>
          <pc:docMk/>
          <pc:sldMk cId="0" sldId="257"/>
        </pc:sldMkLst>
        <pc:spChg chg="mod">
          <ac:chgData name="Abbie Norrish" userId="865f8edf-5061-472d-b0d2-1bdc96e1b7c7" providerId="ADAL" clId="{1E7D15FC-419F-4A85-B605-4820950ED7CA}" dt="2023-01-18T17:53:22.027" v="1098" actId="20577"/>
          <ac:spMkLst>
            <pc:docMk/>
            <pc:sldMk cId="0" sldId="257"/>
            <ac:spMk id="5123" creationId="{00000000-0000-0000-0000-000000000000}"/>
          </ac:spMkLst>
        </pc:spChg>
      </pc:sldChg>
      <pc:sldChg chg="modSp mod modNotesTx">
        <pc:chgData name="Abbie Norrish" userId="865f8edf-5061-472d-b0d2-1bdc96e1b7c7" providerId="ADAL" clId="{1E7D15FC-419F-4A85-B605-4820950ED7CA}" dt="2023-01-18T17:59:21.717" v="1116" actId="20577"/>
        <pc:sldMkLst>
          <pc:docMk/>
          <pc:sldMk cId="0" sldId="261"/>
        </pc:sldMkLst>
        <pc:spChg chg="mod">
          <ac:chgData name="Abbie Norrish" userId="865f8edf-5061-472d-b0d2-1bdc96e1b7c7" providerId="ADAL" clId="{1E7D15FC-419F-4A85-B605-4820950ED7CA}" dt="2023-01-18T17:59:21.717" v="1116" actId="20577"/>
          <ac:spMkLst>
            <pc:docMk/>
            <pc:sldMk cId="0" sldId="261"/>
            <ac:spMk id="9219" creationId="{00000000-0000-0000-0000-000000000000}"/>
          </ac:spMkLst>
        </pc:spChg>
      </pc:sldChg>
      <pc:sldChg chg="modSp mod">
        <pc:chgData name="Abbie Norrish" userId="865f8edf-5061-472d-b0d2-1bdc96e1b7c7" providerId="ADAL" clId="{1E7D15FC-419F-4A85-B605-4820950ED7CA}" dt="2023-01-17T22:20:40.159" v="397" actId="255"/>
        <pc:sldMkLst>
          <pc:docMk/>
          <pc:sldMk cId="0" sldId="284"/>
        </pc:sldMkLst>
        <pc:spChg chg="mod">
          <ac:chgData name="Abbie Norrish" userId="865f8edf-5061-472d-b0d2-1bdc96e1b7c7" providerId="ADAL" clId="{1E7D15FC-419F-4A85-B605-4820950ED7CA}" dt="2023-01-17T22:20:40.159" v="397" actId="255"/>
          <ac:spMkLst>
            <pc:docMk/>
            <pc:sldMk cId="0" sldId="284"/>
            <ac:spMk id="123907" creationId="{00000000-0000-0000-0000-000000000000}"/>
          </ac:spMkLst>
        </pc:spChg>
      </pc:sldChg>
      <pc:sldChg chg="modSp del mod">
        <pc:chgData name="Abbie Norrish" userId="865f8edf-5061-472d-b0d2-1bdc96e1b7c7" providerId="ADAL" clId="{1E7D15FC-419F-4A85-B605-4820950ED7CA}" dt="2023-01-18T17:34:59.637" v="1016" actId="2696"/>
        <pc:sldMkLst>
          <pc:docMk/>
          <pc:sldMk cId="0" sldId="300"/>
        </pc:sldMkLst>
        <pc:spChg chg="mod">
          <ac:chgData name="Abbie Norrish" userId="865f8edf-5061-472d-b0d2-1bdc96e1b7c7" providerId="ADAL" clId="{1E7D15FC-419F-4A85-B605-4820950ED7CA}" dt="2023-01-18T17:34:52.002" v="1014" actId="21"/>
          <ac:spMkLst>
            <pc:docMk/>
            <pc:sldMk cId="0" sldId="300"/>
            <ac:spMk id="2" creationId="{00000000-0000-0000-0000-000000000000}"/>
          </ac:spMkLst>
        </pc:spChg>
      </pc:sldChg>
      <pc:sldChg chg="modSp mod">
        <pc:chgData name="Abbie Norrish" userId="865f8edf-5061-472d-b0d2-1bdc96e1b7c7" providerId="ADAL" clId="{1E7D15FC-419F-4A85-B605-4820950ED7CA}" dt="2023-01-17T22:19:21.259" v="396" actId="20577"/>
        <pc:sldMkLst>
          <pc:docMk/>
          <pc:sldMk cId="0" sldId="301"/>
        </pc:sldMkLst>
        <pc:spChg chg="mod">
          <ac:chgData name="Abbie Norrish" userId="865f8edf-5061-472d-b0d2-1bdc96e1b7c7" providerId="ADAL" clId="{1E7D15FC-419F-4A85-B605-4820950ED7CA}" dt="2023-01-17T22:19:21.259" v="396" actId="20577"/>
          <ac:spMkLst>
            <pc:docMk/>
            <pc:sldMk cId="0" sldId="301"/>
            <ac:spMk id="2" creationId="{00000000-0000-0000-0000-000000000000}"/>
          </ac:spMkLst>
        </pc:spChg>
      </pc:sldChg>
      <pc:sldChg chg="modSp mod">
        <pc:chgData name="Abbie Norrish" userId="865f8edf-5061-472d-b0d2-1bdc96e1b7c7" providerId="ADAL" clId="{1E7D15FC-419F-4A85-B605-4820950ED7CA}" dt="2023-01-18T17:40:25.480" v="1070" actId="207"/>
        <pc:sldMkLst>
          <pc:docMk/>
          <pc:sldMk cId="3752776045" sldId="311"/>
        </pc:sldMkLst>
        <pc:spChg chg="mod">
          <ac:chgData name="Abbie Norrish" userId="865f8edf-5061-472d-b0d2-1bdc96e1b7c7" providerId="ADAL" clId="{1E7D15FC-419F-4A85-B605-4820950ED7CA}" dt="2023-01-18T17:40:25.480" v="1070" actId="207"/>
          <ac:spMkLst>
            <pc:docMk/>
            <pc:sldMk cId="3752776045" sldId="311"/>
            <ac:spMk id="6150" creationId="{00000000-0000-0000-0000-000000000000}"/>
          </ac:spMkLst>
        </pc:spChg>
      </pc:sldChg>
      <pc:sldChg chg="modSp del mod">
        <pc:chgData name="Abbie Norrish" userId="865f8edf-5061-472d-b0d2-1bdc96e1b7c7" providerId="ADAL" clId="{1E7D15FC-419F-4A85-B605-4820950ED7CA}" dt="2023-01-18T17:39:54.554" v="1069" actId="2696"/>
        <pc:sldMkLst>
          <pc:docMk/>
          <pc:sldMk cId="4111588761" sldId="312"/>
        </pc:sldMkLst>
        <pc:spChg chg="mod">
          <ac:chgData name="Abbie Norrish" userId="865f8edf-5061-472d-b0d2-1bdc96e1b7c7" providerId="ADAL" clId="{1E7D15FC-419F-4A85-B605-4820950ED7CA}" dt="2023-01-18T17:39:44.862" v="1065" actId="21"/>
          <ac:spMkLst>
            <pc:docMk/>
            <pc:sldMk cId="4111588761" sldId="312"/>
            <ac:spMk id="2" creationId="{00000000-0000-0000-0000-000000000000}"/>
          </ac:spMkLst>
        </pc:spChg>
      </pc:sldChg>
      <pc:sldChg chg="del">
        <pc:chgData name="Abbie Norrish" userId="865f8edf-5061-472d-b0d2-1bdc96e1b7c7" providerId="ADAL" clId="{1E7D15FC-419F-4A85-B605-4820950ED7CA}" dt="2023-01-18T16:40:55.405" v="452" actId="2696"/>
        <pc:sldMkLst>
          <pc:docMk/>
          <pc:sldMk cId="769326324" sldId="313"/>
        </pc:sldMkLst>
      </pc:sldChg>
      <pc:sldChg chg="modSp mod modNotesTx">
        <pc:chgData name="Abbie Norrish" userId="865f8edf-5061-472d-b0d2-1bdc96e1b7c7" providerId="ADAL" clId="{1E7D15FC-419F-4A85-B605-4820950ED7CA}" dt="2023-01-18T17:39:50.695" v="1068"/>
        <pc:sldMkLst>
          <pc:docMk/>
          <pc:sldMk cId="3264707968" sldId="315"/>
        </pc:sldMkLst>
        <pc:spChg chg="mod">
          <ac:chgData name="Abbie Norrish" userId="865f8edf-5061-472d-b0d2-1bdc96e1b7c7" providerId="ADAL" clId="{1E7D15FC-419F-4A85-B605-4820950ED7CA}" dt="2023-01-18T17:39:38.021" v="1064" actId="5793"/>
          <ac:spMkLst>
            <pc:docMk/>
            <pc:sldMk cId="3264707968" sldId="315"/>
            <ac:spMk id="3" creationId="{00000000-0000-0000-0000-000000000000}"/>
          </ac:spMkLst>
        </pc:spChg>
      </pc:sldChg>
      <pc:sldChg chg="modSp mod">
        <pc:chgData name="Abbie Norrish" userId="865f8edf-5061-472d-b0d2-1bdc96e1b7c7" providerId="ADAL" clId="{1E7D15FC-419F-4A85-B605-4820950ED7CA}" dt="2023-01-18T18:57:11" v="1171" actId="20577"/>
        <pc:sldMkLst>
          <pc:docMk/>
          <pc:sldMk cId="1792988941" sldId="317"/>
        </pc:sldMkLst>
        <pc:spChg chg="mod">
          <ac:chgData name="Abbie Norrish" userId="865f8edf-5061-472d-b0d2-1bdc96e1b7c7" providerId="ADAL" clId="{1E7D15FC-419F-4A85-B605-4820950ED7CA}" dt="2023-01-18T18:57:11" v="1171" actId="20577"/>
          <ac:spMkLst>
            <pc:docMk/>
            <pc:sldMk cId="1792988941" sldId="317"/>
            <ac:spMk id="3" creationId="{00000000-0000-0000-0000-000000000000}"/>
          </ac:spMkLst>
        </pc:spChg>
      </pc:sldChg>
      <pc:sldChg chg="setBg">
        <pc:chgData name="Abbie Norrish" userId="865f8edf-5061-472d-b0d2-1bdc96e1b7c7" providerId="ADAL" clId="{1E7D15FC-419F-4A85-B605-4820950ED7CA}" dt="2023-01-18T17:19:36.382" v="989"/>
        <pc:sldMkLst>
          <pc:docMk/>
          <pc:sldMk cId="930295125" sldId="318"/>
        </pc:sldMkLst>
      </pc:sldChg>
      <pc:sldChg chg="modSp mod">
        <pc:chgData name="Abbie Norrish" userId="865f8edf-5061-472d-b0d2-1bdc96e1b7c7" providerId="ADAL" clId="{1E7D15FC-419F-4A85-B605-4820950ED7CA}" dt="2023-01-17T22:21:37.039" v="451" actId="1076"/>
        <pc:sldMkLst>
          <pc:docMk/>
          <pc:sldMk cId="3771200362" sldId="320"/>
        </pc:sldMkLst>
        <pc:picChg chg="mod">
          <ac:chgData name="Abbie Norrish" userId="865f8edf-5061-472d-b0d2-1bdc96e1b7c7" providerId="ADAL" clId="{1E7D15FC-419F-4A85-B605-4820950ED7CA}" dt="2023-01-17T22:21:37.039" v="451" actId="1076"/>
          <ac:picMkLst>
            <pc:docMk/>
            <pc:sldMk cId="3771200362" sldId="320"/>
            <ac:picMk id="8" creationId="{00000000-0000-0000-0000-000000000000}"/>
          </ac:picMkLst>
        </pc:picChg>
      </pc:sldChg>
      <pc:sldChg chg="modSp del mod">
        <pc:chgData name="Abbie Norrish" userId="865f8edf-5061-472d-b0d2-1bdc96e1b7c7" providerId="ADAL" clId="{1E7D15FC-419F-4A85-B605-4820950ED7CA}" dt="2023-01-18T17:58:25.402" v="1108" actId="2696"/>
        <pc:sldMkLst>
          <pc:docMk/>
          <pc:sldMk cId="1439193499" sldId="322"/>
        </pc:sldMkLst>
        <pc:spChg chg="mod">
          <ac:chgData name="Abbie Norrish" userId="865f8edf-5061-472d-b0d2-1bdc96e1b7c7" providerId="ADAL" clId="{1E7D15FC-419F-4A85-B605-4820950ED7CA}" dt="2023-01-18T17:58:18.747" v="1105" actId="21"/>
          <ac:spMkLst>
            <pc:docMk/>
            <pc:sldMk cId="1439193499" sldId="322"/>
            <ac:spMk id="3" creationId="{00000000-0000-0000-0000-000000000000}"/>
          </ac:spMkLst>
        </pc:spChg>
      </pc:sldChg>
      <pc:sldChg chg="modNotesTx">
        <pc:chgData name="Abbie Norrish" userId="865f8edf-5061-472d-b0d2-1bdc96e1b7c7" providerId="ADAL" clId="{1E7D15FC-419F-4A85-B605-4820950ED7CA}" dt="2023-01-18T18:33:41.247" v="1138"/>
        <pc:sldMkLst>
          <pc:docMk/>
          <pc:sldMk cId="610490655" sldId="325"/>
        </pc:sldMkLst>
      </pc:sldChg>
      <pc:sldChg chg="modSp mod modNotesTx">
        <pc:chgData name="Abbie Norrish" userId="865f8edf-5061-472d-b0d2-1bdc96e1b7c7" providerId="ADAL" clId="{1E7D15FC-419F-4A85-B605-4820950ED7CA}" dt="2023-01-18T18:20:56.508" v="1134" actId="255"/>
        <pc:sldMkLst>
          <pc:docMk/>
          <pc:sldMk cId="412707833" sldId="326"/>
        </pc:sldMkLst>
        <pc:spChg chg="mod">
          <ac:chgData name="Abbie Norrish" userId="865f8edf-5061-472d-b0d2-1bdc96e1b7c7" providerId="ADAL" clId="{1E7D15FC-419F-4A85-B605-4820950ED7CA}" dt="2023-01-18T17:37:54.652" v="1033" actId="5793"/>
          <ac:spMkLst>
            <pc:docMk/>
            <pc:sldMk cId="412707833" sldId="326"/>
            <ac:spMk id="3" creationId="{00000000-0000-0000-0000-000000000000}"/>
          </ac:spMkLst>
        </pc:spChg>
      </pc:sldChg>
      <pc:sldChg chg="modSp del mod">
        <pc:chgData name="Abbie Norrish" userId="865f8edf-5061-472d-b0d2-1bdc96e1b7c7" providerId="ADAL" clId="{1E7D15FC-419F-4A85-B605-4820950ED7CA}" dt="2023-01-18T17:38:07.384" v="1036" actId="2696"/>
        <pc:sldMkLst>
          <pc:docMk/>
          <pc:sldMk cId="2336845887" sldId="327"/>
        </pc:sldMkLst>
        <pc:spChg chg="mod">
          <ac:chgData name="Abbie Norrish" userId="865f8edf-5061-472d-b0d2-1bdc96e1b7c7" providerId="ADAL" clId="{1E7D15FC-419F-4A85-B605-4820950ED7CA}" dt="2023-01-18T17:38:01.261" v="1034" actId="21"/>
          <ac:spMkLst>
            <pc:docMk/>
            <pc:sldMk cId="2336845887" sldId="327"/>
            <ac:spMk id="3" creationId="{00000000-0000-0000-0000-000000000000}"/>
          </ac:spMkLst>
        </pc:spChg>
      </pc:sldChg>
      <pc:sldChg chg="ord modNotesTx">
        <pc:chgData name="Abbie Norrish" userId="865f8edf-5061-472d-b0d2-1bdc96e1b7c7" providerId="ADAL" clId="{1E7D15FC-419F-4A85-B605-4820950ED7CA}" dt="2023-01-18T17:36:06.293" v="1021"/>
        <pc:sldMkLst>
          <pc:docMk/>
          <pc:sldMk cId="2916641365" sldId="331"/>
        </pc:sldMkLst>
      </pc:sldChg>
      <pc:sldChg chg="modSp mod">
        <pc:chgData name="Abbie Norrish" userId="865f8edf-5061-472d-b0d2-1bdc96e1b7c7" providerId="ADAL" clId="{1E7D15FC-419F-4A85-B605-4820950ED7CA}" dt="2023-01-18T18:59:11.905" v="1174" actId="20577"/>
        <pc:sldMkLst>
          <pc:docMk/>
          <pc:sldMk cId="2262303197" sldId="334"/>
        </pc:sldMkLst>
        <pc:spChg chg="mod">
          <ac:chgData name="Abbie Norrish" userId="865f8edf-5061-472d-b0d2-1bdc96e1b7c7" providerId="ADAL" clId="{1E7D15FC-419F-4A85-B605-4820950ED7CA}" dt="2023-01-18T18:59:11.905" v="1174" actId="20577"/>
          <ac:spMkLst>
            <pc:docMk/>
            <pc:sldMk cId="2262303197" sldId="334"/>
            <ac:spMk id="3" creationId="{D7FA8481-B450-4293-A700-1C272C086848}"/>
          </ac:spMkLst>
        </pc:spChg>
      </pc:sldChg>
      <pc:sldChg chg="ord modNotesTx">
        <pc:chgData name="Abbie Norrish" userId="865f8edf-5061-472d-b0d2-1bdc96e1b7c7" providerId="ADAL" clId="{1E7D15FC-419F-4A85-B605-4820950ED7CA}" dt="2023-01-18T18:21:33.317" v="1135" actId="255"/>
        <pc:sldMkLst>
          <pc:docMk/>
          <pc:sldMk cId="3176536787" sldId="335"/>
        </pc:sldMkLst>
      </pc:sldChg>
      <pc:sldChg chg="modSp del mod">
        <pc:chgData name="Abbie Norrish" userId="865f8edf-5061-472d-b0d2-1bdc96e1b7c7" providerId="ADAL" clId="{1E7D15FC-419F-4A85-B605-4820950ED7CA}" dt="2023-01-18T18:34:09.980" v="1140" actId="2696"/>
        <pc:sldMkLst>
          <pc:docMk/>
          <pc:sldMk cId="2006792793" sldId="336"/>
        </pc:sldMkLst>
        <pc:spChg chg="mod">
          <ac:chgData name="Abbie Norrish" userId="865f8edf-5061-472d-b0d2-1bdc96e1b7c7" providerId="ADAL" clId="{1E7D15FC-419F-4A85-B605-4820950ED7CA}" dt="2023-01-18T18:33:37.688" v="1137" actId="21"/>
          <ac:spMkLst>
            <pc:docMk/>
            <pc:sldMk cId="2006792793" sldId="336"/>
            <ac:spMk id="3" creationId="{00000000-0000-0000-0000-000000000000}"/>
          </ac:spMkLst>
        </pc:spChg>
      </pc:sldChg>
      <pc:sldChg chg="modSp mod">
        <pc:chgData name="Abbie Norrish" userId="865f8edf-5061-472d-b0d2-1bdc96e1b7c7" providerId="ADAL" clId="{1E7D15FC-419F-4A85-B605-4820950ED7CA}" dt="2023-01-18T18:53:04.661" v="1152" actId="20577"/>
        <pc:sldMkLst>
          <pc:docMk/>
          <pc:sldMk cId="3591393911" sldId="337"/>
        </pc:sldMkLst>
        <pc:spChg chg="mod">
          <ac:chgData name="Abbie Norrish" userId="865f8edf-5061-472d-b0d2-1bdc96e1b7c7" providerId="ADAL" clId="{1E7D15FC-419F-4A85-B605-4820950ED7CA}" dt="2023-01-18T18:53:04.661" v="1152" actId="20577"/>
          <ac:spMkLst>
            <pc:docMk/>
            <pc:sldMk cId="3591393911" sldId="337"/>
            <ac:spMk id="3" creationId="{00000000-0000-0000-0000-000000000000}"/>
          </ac:spMkLst>
        </pc:spChg>
      </pc:sldChg>
      <pc:sldChg chg="modSp mod">
        <pc:chgData name="Abbie Norrish" userId="865f8edf-5061-472d-b0d2-1bdc96e1b7c7" providerId="ADAL" clId="{1E7D15FC-419F-4A85-B605-4820950ED7CA}" dt="2023-01-18T19:00:58.315" v="1239" actId="20577"/>
        <pc:sldMkLst>
          <pc:docMk/>
          <pc:sldMk cId="415095736" sldId="338"/>
        </pc:sldMkLst>
        <pc:spChg chg="mod">
          <ac:chgData name="Abbie Norrish" userId="865f8edf-5061-472d-b0d2-1bdc96e1b7c7" providerId="ADAL" clId="{1E7D15FC-419F-4A85-B605-4820950ED7CA}" dt="2023-01-18T19:00:58.315" v="1239" actId="20577"/>
          <ac:spMkLst>
            <pc:docMk/>
            <pc:sldMk cId="415095736" sldId="338"/>
            <ac:spMk id="3" creationId="{D7FA8481-B450-4293-A700-1C272C086848}"/>
          </ac:spMkLst>
        </pc:spChg>
      </pc:sldChg>
      <pc:sldChg chg="modSp mod">
        <pc:chgData name="Abbie Norrish" userId="865f8edf-5061-472d-b0d2-1bdc96e1b7c7" providerId="ADAL" clId="{1E7D15FC-419F-4A85-B605-4820950ED7CA}" dt="2023-01-18T19:05:04.645" v="1376" actId="20577"/>
        <pc:sldMkLst>
          <pc:docMk/>
          <pc:sldMk cId="2214151826" sldId="340"/>
        </pc:sldMkLst>
        <pc:spChg chg="mod">
          <ac:chgData name="Abbie Norrish" userId="865f8edf-5061-472d-b0d2-1bdc96e1b7c7" providerId="ADAL" clId="{1E7D15FC-419F-4A85-B605-4820950ED7CA}" dt="2023-01-18T19:05:04.645" v="1376" actId="20577"/>
          <ac:spMkLst>
            <pc:docMk/>
            <pc:sldMk cId="2214151826" sldId="340"/>
            <ac:spMk id="3" creationId="{D7FA8481-B450-4293-A700-1C272C086848}"/>
          </ac:spMkLst>
        </pc:spChg>
      </pc:sldChg>
      <pc:sldChg chg="del">
        <pc:chgData name="Abbie Norrish" userId="865f8edf-5061-472d-b0d2-1bdc96e1b7c7" providerId="ADAL" clId="{1E7D15FC-419F-4A85-B605-4820950ED7CA}" dt="2023-01-18T17:36:21.124" v="1024" actId="2696"/>
        <pc:sldMkLst>
          <pc:docMk/>
          <pc:sldMk cId="995891738" sldId="342"/>
        </pc:sldMkLst>
      </pc:sldChg>
      <pc:sldChg chg="delSp modSp mod modNotesTx">
        <pc:chgData name="Abbie Norrish" userId="865f8edf-5061-472d-b0d2-1bdc96e1b7c7" providerId="ADAL" clId="{1E7D15FC-419F-4A85-B605-4820950ED7CA}" dt="2023-01-18T17:43:06.258" v="1075" actId="113"/>
        <pc:sldMkLst>
          <pc:docMk/>
          <pc:sldMk cId="679256992" sldId="344"/>
        </pc:sldMkLst>
        <pc:spChg chg="del">
          <ac:chgData name="Abbie Norrish" userId="865f8edf-5061-472d-b0d2-1bdc96e1b7c7" providerId="ADAL" clId="{1E7D15FC-419F-4A85-B605-4820950ED7CA}" dt="2023-01-18T17:34:23.512" v="1002" actId="478"/>
          <ac:spMkLst>
            <pc:docMk/>
            <pc:sldMk cId="679256992" sldId="344"/>
            <ac:spMk id="5" creationId="{C5FDAD33-90A2-416C-81AD-5316C9A26F7A}"/>
          </ac:spMkLst>
        </pc:spChg>
        <pc:spChg chg="del">
          <ac:chgData name="Abbie Norrish" userId="865f8edf-5061-472d-b0d2-1bdc96e1b7c7" providerId="ADAL" clId="{1E7D15FC-419F-4A85-B605-4820950ED7CA}" dt="2023-01-18T17:34:22.352" v="1001" actId="478"/>
          <ac:spMkLst>
            <pc:docMk/>
            <pc:sldMk cId="679256992" sldId="344"/>
            <ac:spMk id="6" creationId="{6E577A60-7EF4-426C-A84D-E846B15EEBC6}"/>
          </ac:spMkLst>
        </pc:spChg>
        <pc:spChg chg="mod">
          <ac:chgData name="Abbie Norrish" userId="865f8edf-5061-472d-b0d2-1bdc96e1b7c7" providerId="ADAL" clId="{1E7D15FC-419F-4A85-B605-4820950ED7CA}" dt="2023-01-18T17:43:06.258" v="1075" actId="113"/>
          <ac:spMkLst>
            <pc:docMk/>
            <pc:sldMk cId="679256992" sldId="344"/>
            <ac:spMk id="7" creationId="{36BE3D4C-E18A-4813-B6C6-E90D222C0334}"/>
          </ac:spMkLst>
        </pc:spChg>
        <pc:spChg chg="mod">
          <ac:chgData name="Abbie Norrish" userId="865f8edf-5061-472d-b0d2-1bdc96e1b7c7" providerId="ADAL" clId="{1E7D15FC-419F-4A85-B605-4820950ED7CA}" dt="2023-01-18T17:34:47.257" v="1013" actId="20577"/>
          <ac:spMkLst>
            <pc:docMk/>
            <pc:sldMk cId="679256992" sldId="344"/>
            <ac:spMk id="8" creationId="{4997D681-B29D-4302-8F2E-2A74A170EB42}"/>
          </ac:spMkLst>
        </pc:spChg>
      </pc:sldChg>
      <pc:sldChg chg="delSp modSp mod ord">
        <pc:chgData name="Abbie Norrish" userId="865f8edf-5061-472d-b0d2-1bdc96e1b7c7" providerId="ADAL" clId="{1E7D15FC-419F-4A85-B605-4820950ED7CA}" dt="2023-01-18T17:53:18.967" v="1094" actId="207"/>
        <pc:sldMkLst>
          <pc:docMk/>
          <pc:sldMk cId="1402092123" sldId="345"/>
        </pc:sldMkLst>
        <pc:spChg chg="mod">
          <ac:chgData name="Abbie Norrish" userId="865f8edf-5061-472d-b0d2-1bdc96e1b7c7" providerId="ADAL" clId="{1E7D15FC-419F-4A85-B605-4820950ED7CA}" dt="2023-01-18T17:53:18.967" v="1094" actId="207"/>
          <ac:spMkLst>
            <pc:docMk/>
            <pc:sldMk cId="1402092123" sldId="345"/>
            <ac:spMk id="2" creationId="{8EF804CD-B491-E794-E9E7-BE91FBE2DB6A}"/>
          </ac:spMkLst>
        </pc:spChg>
        <pc:spChg chg="del mod">
          <ac:chgData name="Abbie Norrish" userId="865f8edf-5061-472d-b0d2-1bdc96e1b7c7" providerId="ADAL" clId="{1E7D15FC-419F-4A85-B605-4820950ED7CA}" dt="2023-01-18T17:35:50.422" v="1018" actId="478"/>
          <ac:spMkLst>
            <pc:docMk/>
            <pc:sldMk cId="1402092123" sldId="345"/>
            <ac:spMk id="4" creationId="{5E3B6ECD-E362-2BEB-9129-C97EB327B1C2}"/>
          </ac:spMkLst>
        </pc:spChg>
        <pc:spChg chg="del">
          <ac:chgData name="Abbie Norrish" userId="865f8edf-5061-472d-b0d2-1bdc96e1b7c7" providerId="ADAL" clId="{1E7D15FC-419F-4A85-B605-4820950ED7CA}" dt="2023-01-18T17:35:52.806" v="1019" actId="478"/>
          <ac:spMkLst>
            <pc:docMk/>
            <pc:sldMk cId="1402092123" sldId="345"/>
            <ac:spMk id="5" creationId="{2518BEB0-2342-DF9D-0B18-85BA40B1CC6D}"/>
          </ac:spMkLst>
        </pc:spChg>
      </pc:sldChg>
      <pc:sldChg chg="addSp modSp new mod modClrScheme chgLayout">
        <pc:chgData name="Abbie Norrish" userId="865f8edf-5061-472d-b0d2-1bdc96e1b7c7" providerId="ADAL" clId="{1E7D15FC-419F-4A85-B605-4820950ED7CA}" dt="2023-01-17T22:18:36.189" v="346" actId="26606"/>
        <pc:sldMkLst>
          <pc:docMk/>
          <pc:sldMk cId="1804843727" sldId="346"/>
        </pc:sldMkLst>
        <pc:spChg chg="mod">
          <ac:chgData name="Abbie Norrish" userId="865f8edf-5061-472d-b0d2-1bdc96e1b7c7" providerId="ADAL" clId="{1E7D15FC-419F-4A85-B605-4820950ED7CA}" dt="2023-01-17T22:18:36.189" v="346" actId="26606"/>
          <ac:spMkLst>
            <pc:docMk/>
            <pc:sldMk cId="1804843727" sldId="346"/>
            <ac:spMk id="2" creationId="{E6383759-DD79-86C8-8342-F0967A35E36C}"/>
          </ac:spMkLst>
        </pc:spChg>
        <pc:spChg chg="mod">
          <ac:chgData name="Abbie Norrish" userId="865f8edf-5061-472d-b0d2-1bdc96e1b7c7" providerId="ADAL" clId="{1E7D15FC-419F-4A85-B605-4820950ED7CA}" dt="2023-01-17T22:18:36.189" v="346" actId="26606"/>
          <ac:spMkLst>
            <pc:docMk/>
            <pc:sldMk cId="1804843727" sldId="346"/>
            <ac:spMk id="3" creationId="{F1B55443-8E9C-3A79-4205-70FEB41D2D0C}"/>
          </ac:spMkLst>
        </pc:spChg>
        <pc:spChg chg="mod">
          <ac:chgData name="Abbie Norrish" userId="865f8edf-5061-472d-b0d2-1bdc96e1b7c7" providerId="ADAL" clId="{1E7D15FC-419F-4A85-B605-4820950ED7CA}" dt="2023-01-17T22:18:36.189" v="346" actId="26606"/>
          <ac:spMkLst>
            <pc:docMk/>
            <pc:sldMk cId="1804843727" sldId="346"/>
            <ac:spMk id="4" creationId="{454CA0F5-E111-3C88-81FC-82B70FA7B9AB}"/>
          </ac:spMkLst>
        </pc:spChg>
        <pc:spChg chg="mod">
          <ac:chgData name="Abbie Norrish" userId="865f8edf-5061-472d-b0d2-1bdc96e1b7c7" providerId="ADAL" clId="{1E7D15FC-419F-4A85-B605-4820950ED7CA}" dt="2023-01-17T22:18:36.189" v="346" actId="26606"/>
          <ac:spMkLst>
            <pc:docMk/>
            <pc:sldMk cId="1804843727" sldId="346"/>
            <ac:spMk id="5" creationId="{310303DF-1EB7-9166-1AF6-4F48FEB7F5F1}"/>
          </ac:spMkLst>
        </pc:spChg>
        <pc:picChg chg="add mod ord">
          <ac:chgData name="Abbie Norrish" userId="865f8edf-5061-472d-b0d2-1bdc96e1b7c7" providerId="ADAL" clId="{1E7D15FC-419F-4A85-B605-4820950ED7CA}" dt="2023-01-17T22:18:36.189" v="346" actId="26606"/>
          <ac:picMkLst>
            <pc:docMk/>
            <pc:sldMk cId="1804843727" sldId="346"/>
            <ac:picMk id="1026" creationId="{7A985712-09F2-1973-1C97-FF32D720A71F}"/>
          </ac:picMkLst>
        </pc:picChg>
      </pc:sldChg>
      <pc:sldChg chg="delSp modSp new mod setBg modNotesTx">
        <pc:chgData name="Abbie Norrish" userId="865f8edf-5061-472d-b0d2-1bdc96e1b7c7" providerId="ADAL" clId="{1E7D15FC-419F-4A85-B605-4820950ED7CA}" dt="2023-01-18T17:53:59.027" v="1100" actId="2711"/>
        <pc:sldMkLst>
          <pc:docMk/>
          <pc:sldMk cId="1667977416" sldId="347"/>
        </pc:sldMkLst>
        <pc:spChg chg="mod">
          <ac:chgData name="Abbie Norrish" userId="865f8edf-5061-472d-b0d2-1bdc96e1b7c7" providerId="ADAL" clId="{1E7D15FC-419F-4A85-B605-4820950ED7CA}" dt="2023-01-18T17:20:13.660" v="993" actId="113"/>
          <ac:spMkLst>
            <pc:docMk/>
            <pc:sldMk cId="1667977416" sldId="347"/>
            <ac:spMk id="2" creationId="{75F5044E-8C99-5851-B0E6-5644D15F7472}"/>
          </ac:spMkLst>
        </pc:spChg>
        <pc:spChg chg="mod">
          <ac:chgData name="Abbie Norrish" userId="865f8edf-5061-472d-b0d2-1bdc96e1b7c7" providerId="ADAL" clId="{1E7D15FC-419F-4A85-B605-4820950ED7CA}" dt="2023-01-18T17:53:59.027" v="1100" actId="2711"/>
          <ac:spMkLst>
            <pc:docMk/>
            <pc:sldMk cId="1667977416" sldId="347"/>
            <ac:spMk id="3" creationId="{93FEB24C-692F-3D11-A6C4-2D4937419DDF}"/>
          </ac:spMkLst>
        </pc:spChg>
        <pc:spChg chg="mod">
          <ac:chgData name="Abbie Norrish" userId="865f8edf-5061-472d-b0d2-1bdc96e1b7c7" providerId="ADAL" clId="{1E7D15FC-419F-4A85-B605-4820950ED7CA}" dt="2023-01-18T17:53:52.838" v="1099" actId="2711"/>
          <ac:spMkLst>
            <pc:docMk/>
            <pc:sldMk cId="1667977416" sldId="347"/>
            <ac:spMk id="4" creationId="{29DEFA49-55CF-080B-1611-AE6497E0972A}"/>
          </ac:spMkLst>
        </pc:spChg>
        <pc:spChg chg="del mod">
          <ac:chgData name="Abbie Norrish" userId="865f8edf-5061-472d-b0d2-1bdc96e1b7c7" providerId="ADAL" clId="{1E7D15FC-419F-4A85-B605-4820950ED7CA}" dt="2023-01-18T17:19:02.326" v="960" actId="478"/>
          <ac:spMkLst>
            <pc:docMk/>
            <pc:sldMk cId="1667977416" sldId="347"/>
            <ac:spMk id="5" creationId="{F5B2BB2E-C702-A572-2864-8EC4445FD98E}"/>
          </ac:spMkLst>
        </pc:spChg>
        <pc:spChg chg="del mod">
          <ac:chgData name="Abbie Norrish" userId="865f8edf-5061-472d-b0d2-1bdc96e1b7c7" providerId="ADAL" clId="{1E7D15FC-419F-4A85-B605-4820950ED7CA}" dt="2023-01-18T17:26:54.310" v="995" actId="478"/>
          <ac:spMkLst>
            <pc:docMk/>
            <pc:sldMk cId="1667977416" sldId="347"/>
            <ac:spMk id="6" creationId="{5DA5A791-CBEB-C990-47A1-00E80B8AB358}"/>
          </ac:spMkLst>
        </pc:spChg>
        <pc:spChg chg="del mod">
          <ac:chgData name="Abbie Norrish" userId="865f8edf-5061-472d-b0d2-1bdc96e1b7c7" providerId="ADAL" clId="{1E7D15FC-419F-4A85-B605-4820950ED7CA}" dt="2023-01-18T17:26:59.092" v="997" actId="478"/>
          <ac:spMkLst>
            <pc:docMk/>
            <pc:sldMk cId="1667977416" sldId="347"/>
            <ac:spMk id="7" creationId="{E1D1CDD5-133D-8C96-4ADF-CEE579EA8879}"/>
          </ac:spMkLst>
        </pc:spChg>
      </pc:sldChg>
    </pc:docChg>
  </pc:docChgLst>
  <pc:docChgLst>
    <pc:chgData name="Abbie Norrish" userId="865f8edf-5061-472d-b0d2-1bdc96e1b7c7" providerId="ADAL" clId="{0CB6A96F-D8C8-4BD5-BDFC-B826042A823E}"/>
    <pc:docChg chg="undo custSel modSld">
      <pc:chgData name="Abbie Norrish" userId="865f8edf-5061-472d-b0d2-1bdc96e1b7c7" providerId="ADAL" clId="{0CB6A96F-D8C8-4BD5-BDFC-B826042A823E}" dt="2022-01-13T22:43:30.880" v="130" actId="1592"/>
      <pc:docMkLst>
        <pc:docMk/>
      </pc:docMkLst>
      <pc:sldChg chg="modSp mod">
        <pc:chgData name="Abbie Norrish" userId="865f8edf-5061-472d-b0d2-1bdc96e1b7c7" providerId="ADAL" clId="{0CB6A96F-D8C8-4BD5-BDFC-B826042A823E}" dt="2022-01-13T22:38:47.826" v="83" actId="20577"/>
        <pc:sldMkLst>
          <pc:docMk/>
          <pc:sldMk cId="0" sldId="284"/>
        </pc:sldMkLst>
        <pc:spChg chg="mod">
          <ac:chgData name="Abbie Norrish" userId="865f8edf-5061-472d-b0d2-1bdc96e1b7c7" providerId="ADAL" clId="{0CB6A96F-D8C8-4BD5-BDFC-B826042A823E}" dt="2022-01-13T22:38:47.826" v="83" actId="20577"/>
          <ac:spMkLst>
            <pc:docMk/>
            <pc:sldMk cId="0" sldId="284"/>
            <ac:spMk id="123906" creationId="{00000000-0000-0000-0000-000000000000}"/>
          </ac:spMkLst>
        </pc:spChg>
      </pc:sldChg>
      <pc:sldChg chg="modSp mod">
        <pc:chgData name="Abbie Norrish" userId="865f8edf-5061-472d-b0d2-1bdc96e1b7c7" providerId="ADAL" clId="{0CB6A96F-D8C8-4BD5-BDFC-B826042A823E}" dt="2022-01-13T22:39:19.733" v="110" actId="2711"/>
        <pc:sldMkLst>
          <pc:docMk/>
          <pc:sldMk cId="0" sldId="301"/>
        </pc:sldMkLst>
        <pc:spChg chg="mod">
          <ac:chgData name="Abbie Norrish" userId="865f8edf-5061-472d-b0d2-1bdc96e1b7c7" providerId="ADAL" clId="{0CB6A96F-D8C8-4BD5-BDFC-B826042A823E}" dt="2022-01-13T22:39:19.733" v="110" actId="2711"/>
          <ac:spMkLst>
            <pc:docMk/>
            <pc:sldMk cId="0" sldId="301"/>
            <ac:spMk id="2" creationId="{00000000-0000-0000-0000-000000000000}"/>
          </ac:spMkLst>
        </pc:spChg>
        <pc:spChg chg="mod">
          <ac:chgData name="Abbie Norrish" userId="865f8edf-5061-472d-b0d2-1bdc96e1b7c7" providerId="ADAL" clId="{0CB6A96F-D8C8-4BD5-BDFC-B826042A823E}" dt="2022-01-13T22:39:11.383" v="109" actId="20577"/>
          <ac:spMkLst>
            <pc:docMk/>
            <pc:sldMk cId="0" sldId="301"/>
            <ac:spMk id="5" creationId="{00000000-0000-0000-0000-000000000000}"/>
          </ac:spMkLst>
        </pc:spChg>
      </pc:sldChg>
      <pc:sldChg chg="modSp mod">
        <pc:chgData name="Abbie Norrish" userId="865f8edf-5061-472d-b0d2-1bdc96e1b7c7" providerId="ADAL" clId="{0CB6A96F-D8C8-4BD5-BDFC-B826042A823E}" dt="2022-01-13T22:18:59.635" v="21" actId="27636"/>
        <pc:sldMkLst>
          <pc:docMk/>
          <pc:sldMk cId="3264707968" sldId="315"/>
        </pc:sldMkLst>
        <pc:spChg chg="mod">
          <ac:chgData name="Abbie Norrish" userId="865f8edf-5061-472d-b0d2-1bdc96e1b7c7" providerId="ADAL" clId="{0CB6A96F-D8C8-4BD5-BDFC-B826042A823E}" dt="2022-01-13T22:18:59.635" v="21" actId="27636"/>
          <ac:spMkLst>
            <pc:docMk/>
            <pc:sldMk cId="3264707968" sldId="315"/>
            <ac:spMk id="3" creationId="{00000000-0000-0000-0000-000000000000}"/>
          </ac:spMkLst>
        </pc:spChg>
      </pc:sldChg>
      <pc:sldChg chg="modSp mod">
        <pc:chgData name="Abbie Norrish" userId="865f8edf-5061-472d-b0d2-1bdc96e1b7c7" providerId="ADAL" clId="{0CB6A96F-D8C8-4BD5-BDFC-B826042A823E}" dt="2022-01-13T19:51:59.179" v="10" actId="20577"/>
        <pc:sldMkLst>
          <pc:docMk/>
          <pc:sldMk cId="1439193499" sldId="322"/>
        </pc:sldMkLst>
        <pc:spChg chg="mod">
          <ac:chgData name="Abbie Norrish" userId="865f8edf-5061-472d-b0d2-1bdc96e1b7c7" providerId="ADAL" clId="{0CB6A96F-D8C8-4BD5-BDFC-B826042A823E}" dt="2022-01-13T19:51:59.179" v="10" actId="20577"/>
          <ac:spMkLst>
            <pc:docMk/>
            <pc:sldMk cId="1439193499" sldId="322"/>
            <ac:spMk id="3" creationId="{00000000-0000-0000-0000-000000000000}"/>
          </ac:spMkLst>
        </pc:spChg>
      </pc:sldChg>
      <pc:sldChg chg="delSp modSp mod delCm modCm">
        <pc:chgData name="Abbie Norrish" userId="865f8edf-5061-472d-b0d2-1bdc96e1b7c7" providerId="ADAL" clId="{0CB6A96F-D8C8-4BD5-BDFC-B826042A823E}" dt="2022-01-13T22:43:30.880" v="130" actId="1592"/>
        <pc:sldMkLst>
          <pc:docMk/>
          <pc:sldMk cId="2916641365" sldId="331"/>
        </pc:sldMkLst>
        <pc:spChg chg="mod">
          <ac:chgData name="Abbie Norrish" userId="865f8edf-5061-472d-b0d2-1bdc96e1b7c7" providerId="ADAL" clId="{0CB6A96F-D8C8-4BD5-BDFC-B826042A823E}" dt="2022-01-13T22:38:29.657" v="61" actId="255"/>
          <ac:spMkLst>
            <pc:docMk/>
            <pc:sldMk cId="2916641365" sldId="331"/>
            <ac:spMk id="2" creationId="{1D5AFFE9-CB04-4E93-8078-B4DB652257E0}"/>
          </ac:spMkLst>
        </pc:spChg>
        <pc:spChg chg="del">
          <ac:chgData name="Abbie Norrish" userId="865f8edf-5061-472d-b0d2-1bdc96e1b7c7" providerId="ADAL" clId="{0CB6A96F-D8C8-4BD5-BDFC-B826042A823E}" dt="2022-01-13T22:43:19.864" v="128" actId="478"/>
          <ac:spMkLst>
            <pc:docMk/>
            <pc:sldMk cId="2916641365" sldId="331"/>
            <ac:spMk id="4" creationId="{CF7B4B7B-428A-45B8-8010-94A3BD3F5D77}"/>
          </ac:spMkLst>
        </pc:spChg>
        <pc:spChg chg="del">
          <ac:chgData name="Abbie Norrish" userId="865f8edf-5061-472d-b0d2-1bdc96e1b7c7" providerId="ADAL" clId="{0CB6A96F-D8C8-4BD5-BDFC-B826042A823E}" dt="2022-01-13T22:43:23.351" v="129" actId="478"/>
          <ac:spMkLst>
            <pc:docMk/>
            <pc:sldMk cId="2916641365" sldId="331"/>
            <ac:spMk id="5" creationId="{E7C9FD37-2BF7-4FAA-9CFC-2C14FA015DF2}"/>
          </ac:spMkLst>
        </pc:spChg>
      </pc:sldChg>
      <pc:sldChg chg="delSp modSp mod">
        <pc:chgData name="Abbie Norrish" userId="865f8edf-5061-472d-b0d2-1bdc96e1b7c7" providerId="ADAL" clId="{0CB6A96F-D8C8-4BD5-BDFC-B826042A823E}" dt="2022-01-13T22:41:52.268" v="115" actId="478"/>
        <pc:sldMkLst>
          <pc:docMk/>
          <pc:sldMk cId="2262303197" sldId="334"/>
        </pc:sldMkLst>
        <pc:spChg chg="mod">
          <ac:chgData name="Abbie Norrish" userId="865f8edf-5061-472d-b0d2-1bdc96e1b7c7" providerId="ADAL" clId="{0CB6A96F-D8C8-4BD5-BDFC-B826042A823E}" dt="2022-01-13T22:36:14.771" v="32" actId="20577"/>
          <ac:spMkLst>
            <pc:docMk/>
            <pc:sldMk cId="2262303197" sldId="334"/>
            <ac:spMk id="3" creationId="{D7FA8481-B450-4293-A700-1C272C086848}"/>
          </ac:spMkLst>
        </pc:spChg>
        <pc:spChg chg="del mod">
          <ac:chgData name="Abbie Norrish" userId="865f8edf-5061-472d-b0d2-1bdc96e1b7c7" providerId="ADAL" clId="{0CB6A96F-D8C8-4BD5-BDFC-B826042A823E}" dt="2022-01-13T22:41:48.243" v="113" actId="478"/>
          <ac:spMkLst>
            <pc:docMk/>
            <pc:sldMk cId="2262303197" sldId="334"/>
            <ac:spMk id="4" creationId="{2F15BD47-169A-470A-9881-3460AD703C40}"/>
          </ac:spMkLst>
        </pc:spChg>
        <pc:spChg chg="del mod">
          <ac:chgData name="Abbie Norrish" userId="865f8edf-5061-472d-b0d2-1bdc96e1b7c7" providerId="ADAL" clId="{0CB6A96F-D8C8-4BD5-BDFC-B826042A823E}" dt="2022-01-13T22:41:52.268" v="115" actId="478"/>
          <ac:spMkLst>
            <pc:docMk/>
            <pc:sldMk cId="2262303197" sldId="334"/>
            <ac:spMk id="5" creationId="{3A8F0A46-5E41-457B-9F35-FA98C4161AEF}"/>
          </ac:spMkLst>
        </pc:spChg>
      </pc:sldChg>
      <pc:sldChg chg="delSp modSp mod">
        <pc:chgData name="Abbie Norrish" userId="865f8edf-5061-472d-b0d2-1bdc96e1b7c7" providerId="ADAL" clId="{0CB6A96F-D8C8-4BD5-BDFC-B826042A823E}" dt="2022-01-13T22:42:41.002" v="124" actId="478"/>
        <pc:sldMkLst>
          <pc:docMk/>
          <pc:sldMk cId="3176536787" sldId="335"/>
        </pc:sldMkLst>
        <pc:spChg chg="mod">
          <ac:chgData name="Abbie Norrish" userId="865f8edf-5061-472d-b0d2-1bdc96e1b7c7" providerId="ADAL" clId="{0CB6A96F-D8C8-4BD5-BDFC-B826042A823E}" dt="2022-01-13T22:37:31.135" v="52" actId="20577"/>
          <ac:spMkLst>
            <pc:docMk/>
            <pc:sldMk cId="3176536787" sldId="335"/>
            <ac:spMk id="2" creationId="{8CB25ECD-546D-413C-94E0-2C6B5C796FE9}"/>
          </ac:spMkLst>
        </pc:spChg>
        <pc:spChg chg="del">
          <ac:chgData name="Abbie Norrish" userId="865f8edf-5061-472d-b0d2-1bdc96e1b7c7" providerId="ADAL" clId="{0CB6A96F-D8C8-4BD5-BDFC-B826042A823E}" dt="2022-01-13T22:42:39.291" v="123" actId="478"/>
          <ac:spMkLst>
            <pc:docMk/>
            <pc:sldMk cId="3176536787" sldId="335"/>
            <ac:spMk id="4" creationId="{7D171C8B-DDAF-4B16-BFB0-456205FBEB97}"/>
          </ac:spMkLst>
        </pc:spChg>
        <pc:spChg chg="del">
          <ac:chgData name="Abbie Norrish" userId="865f8edf-5061-472d-b0d2-1bdc96e1b7c7" providerId="ADAL" clId="{0CB6A96F-D8C8-4BD5-BDFC-B826042A823E}" dt="2022-01-13T22:42:41.002" v="124" actId="478"/>
          <ac:spMkLst>
            <pc:docMk/>
            <pc:sldMk cId="3176536787" sldId="335"/>
            <ac:spMk id="5" creationId="{0085FC75-B834-4615-B507-FB9493DDEE96}"/>
          </ac:spMkLst>
        </pc:spChg>
      </pc:sldChg>
      <pc:sldChg chg="delSp mod">
        <pc:chgData name="Abbie Norrish" userId="865f8edf-5061-472d-b0d2-1bdc96e1b7c7" providerId="ADAL" clId="{0CB6A96F-D8C8-4BD5-BDFC-B826042A823E}" dt="2022-01-13T22:42:08.426" v="117" actId="478"/>
        <pc:sldMkLst>
          <pc:docMk/>
          <pc:sldMk cId="415095736" sldId="338"/>
        </pc:sldMkLst>
        <pc:spChg chg="del">
          <ac:chgData name="Abbie Norrish" userId="865f8edf-5061-472d-b0d2-1bdc96e1b7c7" providerId="ADAL" clId="{0CB6A96F-D8C8-4BD5-BDFC-B826042A823E}" dt="2022-01-13T22:42:03.981" v="116" actId="478"/>
          <ac:spMkLst>
            <pc:docMk/>
            <pc:sldMk cId="415095736" sldId="338"/>
            <ac:spMk id="4" creationId="{2F15BD47-169A-470A-9881-3460AD703C40}"/>
          </ac:spMkLst>
        </pc:spChg>
        <pc:spChg chg="del">
          <ac:chgData name="Abbie Norrish" userId="865f8edf-5061-472d-b0d2-1bdc96e1b7c7" providerId="ADAL" clId="{0CB6A96F-D8C8-4BD5-BDFC-B826042A823E}" dt="2022-01-13T22:42:08.426" v="117" actId="478"/>
          <ac:spMkLst>
            <pc:docMk/>
            <pc:sldMk cId="415095736" sldId="338"/>
            <ac:spMk id="5" creationId="{3A8F0A46-5E41-457B-9F35-FA98C4161AEF}"/>
          </ac:spMkLst>
        </pc:spChg>
      </pc:sldChg>
      <pc:sldChg chg="delSp modSp mod">
        <pc:chgData name="Abbie Norrish" userId="865f8edf-5061-472d-b0d2-1bdc96e1b7c7" providerId="ADAL" clId="{0CB6A96F-D8C8-4BD5-BDFC-B826042A823E}" dt="2022-01-13T22:42:34.024" v="122" actId="478"/>
        <pc:sldMkLst>
          <pc:docMk/>
          <pc:sldMk cId="1839576085" sldId="339"/>
        </pc:sldMkLst>
        <pc:spChg chg="del">
          <ac:chgData name="Abbie Norrish" userId="865f8edf-5061-472d-b0d2-1bdc96e1b7c7" providerId="ADAL" clId="{0CB6A96F-D8C8-4BD5-BDFC-B826042A823E}" dt="2022-01-13T22:42:30.645" v="120" actId="478"/>
          <ac:spMkLst>
            <pc:docMk/>
            <pc:sldMk cId="1839576085" sldId="339"/>
            <ac:spMk id="4" creationId="{2F15BD47-169A-470A-9881-3460AD703C40}"/>
          </ac:spMkLst>
        </pc:spChg>
        <pc:spChg chg="del mod">
          <ac:chgData name="Abbie Norrish" userId="865f8edf-5061-472d-b0d2-1bdc96e1b7c7" providerId="ADAL" clId="{0CB6A96F-D8C8-4BD5-BDFC-B826042A823E}" dt="2022-01-13T22:42:34.024" v="122" actId="478"/>
          <ac:spMkLst>
            <pc:docMk/>
            <pc:sldMk cId="1839576085" sldId="339"/>
            <ac:spMk id="5" creationId="{3A8F0A46-5E41-457B-9F35-FA98C4161AEF}"/>
          </ac:spMkLst>
        </pc:spChg>
      </pc:sldChg>
      <pc:sldChg chg="delSp mod">
        <pc:chgData name="Abbie Norrish" userId="865f8edf-5061-472d-b0d2-1bdc96e1b7c7" providerId="ADAL" clId="{0CB6A96F-D8C8-4BD5-BDFC-B826042A823E}" dt="2022-01-13T22:42:23.139" v="119" actId="478"/>
        <pc:sldMkLst>
          <pc:docMk/>
          <pc:sldMk cId="2214151826" sldId="340"/>
        </pc:sldMkLst>
        <pc:spChg chg="del">
          <ac:chgData name="Abbie Norrish" userId="865f8edf-5061-472d-b0d2-1bdc96e1b7c7" providerId="ADAL" clId="{0CB6A96F-D8C8-4BD5-BDFC-B826042A823E}" dt="2022-01-13T22:42:23.139" v="119" actId="478"/>
          <ac:spMkLst>
            <pc:docMk/>
            <pc:sldMk cId="2214151826" sldId="340"/>
            <ac:spMk id="4" creationId="{2F15BD47-169A-470A-9881-3460AD703C40}"/>
          </ac:spMkLst>
        </pc:spChg>
        <pc:spChg chg="del">
          <ac:chgData name="Abbie Norrish" userId="865f8edf-5061-472d-b0d2-1bdc96e1b7c7" providerId="ADAL" clId="{0CB6A96F-D8C8-4BD5-BDFC-B826042A823E}" dt="2022-01-13T22:42:18.561" v="118" actId="478"/>
          <ac:spMkLst>
            <pc:docMk/>
            <pc:sldMk cId="2214151826" sldId="340"/>
            <ac:spMk id="5" creationId="{3A8F0A46-5E41-457B-9F35-FA98C4161AEF}"/>
          </ac:spMkLst>
        </pc:spChg>
      </pc:sldChg>
      <pc:sldChg chg="delSp mod">
        <pc:chgData name="Abbie Norrish" userId="865f8edf-5061-472d-b0d2-1bdc96e1b7c7" providerId="ADAL" clId="{0CB6A96F-D8C8-4BD5-BDFC-B826042A823E}" dt="2022-01-13T22:42:48.591" v="126" actId="478"/>
        <pc:sldMkLst>
          <pc:docMk/>
          <pc:sldMk cId="995891738" sldId="342"/>
        </pc:sldMkLst>
        <pc:spChg chg="del">
          <ac:chgData name="Abbie Norrish" userId="865f8edf-5061-472d-b0d2-1bdc96e1b7c7" providerId="ADAL" clId="{0CB6A96F-D8C8-4BD5-BDFC-B826042A823E}" dt="2022-01-13T22:42:46.067" v="125" actId="478"/>
          <ac:spMkLst>
            <pc:docMk/>
            <pc:sldMk cId="995891738" sldId="342"/>
            <ac:spMk id="5" creationId="{BDDBB1F4-E219-41BB-AF02-31D80F03235E}"/>
          </ac:spMkLst>
        </pc:spChg>
        <pc:spChg chg="del">
          <ac:chgData name="Abbie Norrish" userId="865f8edf-5061-472d-b0d2-1bdc96e1b7c7" providerId="ADAL" clId="{0CB6A96F-D8C8-4BD5-BDFC-B826042A823E}" dt="2022-01-13T22:42:48.591" v="126" actId="478"/>
          <ac:spMkLst>
            <pc:docMk/>
            <pc:sldMk cId="995891738" sldId="342"/>
            <ac:spMk id="6" creationId="{F49DB304-C03B-46D8-8680-C78D2F83284B}"/>
          </ac:spMkLst>
        </pc:spChg>
      </pc:sldChg>
    </pc:docChg>
  </pc:docChgLst>
  <pc:docChgLst>
    <pc:chgData name="Cheryl Miller" userId="e35c6b61-2bd4-4878-bc43-34cc68469d11" providerId="ADAL" clId="{05AE707E-23BB-4DB9-B8DE-4E04D71F7A9C}"/>
    <pc:docChg chg="undo custSel addSld delSld modSld">
      <pc:chgData name="Cheryl Miller" userId="e35c6b61-2bd4-4878-bc43-34cc68469d11" providerId="ADAL" clId="{05AE707E-23BB-4DB9-B8DE-4E04D71F7A9C}" dt="2023-01-17T22:21:24.339" v="245" actId="20577"/>
      <pc:docMkLst>
        <pc:docMk/>
      </pc:docMkLst>
      <pc:sldChg chg="modSp mod">
        <pc:chgData name="Cheryl Miller" userId="e35c6b61-2bd4-4878-bc43-34cc68469d11" providerId="ADAL" clId="{05AE707E-23BB-4DB9-B8DE-4E04D71F7A9C}" dt="2023-01-16T22:03:39.066" v="97" actId="20577"/>
        <pc:sldMkLst>
          <pc:docMk/>
          <pc:sldMk cId="0" sldId="269"/>
        </pc:sldMkLst>
        <pc:spChg chg="mod">
          <ac:chgData name="Cheryl Miller" userId="e35c6b61-2bd4-4878-bc43-34cc68469d11" providerId="ADAL" clId="{05AE707E-23BB-4DB9-B8DE-4E04D71F7A9C}" dt="2023-01-16T21:56:00.935" v="67"/>
          <ac:spMkLst>
            <pc:docMk/>
            <pc:sldMk cId="0" sldId="269"/>
            <ac:spMk id="3" creationId="{00000000-0000-0000-0000-000000000000}"/>
          </ac:spMkLst>
        </pc:spChg>
        <pc:graphicFrameChg chg="mod modGraphic">
          <ac:chgData name="Cheryl Miller" userId="e35c6b61-2bd4-4878-bc43-34cc68469d11" providerId="ADAL" clId="{05AE707E-23BB-4DB9-B8DE-4E04D71F7A9C}" dt="2023-01-16T22:03:39.066" v="97" actId="20577"/>
          <ac:graphicFrameMkLst>
            <pc:docMk/>
            <pc:sldMk cId="0" sldId="269"/>
            <ac:graphicFrameMk id="2" creationId="{00000000-0000-0000-0000-000000000000}"/>
          </ac:graphicFrameMkLst>
        </pc:graphicFrameChg>
      </pc:sldChg>
      <pc:sldChg chg="modSp mod">
        <pc:chgData name="Cheryl Miller" userId="e35c6b61-2bd4-4878-bc43-34cc68469d11" providerId="ADAL" clId="{05AE707E-23BB-4DB9-B8DE-4E04D71F7A9C}" dt="2023-01-16T22:02:24.870" v="82" actId="27636"/>
        <pc:sldMkLst>
          <pc:docMk/>
          <pc:sldMk cId="0" sldId="284"/>
        </pc:sldMkLst>
        <pc:spChg chg="mod">
          <ac:chgData name="Cheryl Miller" userId="e35c6b61-2bd4-4878-bc43-34cc68469d11" providerId="ADAL" clId="{05AE707E-23BB-4DB9-B8DE-4E04D71F7A9C}" dt="2023-01-16T22:02:24.870" v="82" actId="27636"/>
          <ac:spMkLst>
            <pc:docMk/>
            <pc:sldMk cId="0" sldId="284"/>
            <ac:spMk id="123907" creationId="{00000000-0000-0000-0000-000000000000}"/>
          </ac:spMkLst>
        </pc:spChg>
      </pc:sldChg>
      <pc:sldChg chg="modSp mod">
        <pc:chgData name="Cheryl Miller" userId="e35c6b61-2bd4-4878-bc43-34cc68469d11" providerId="ADAL" clId="{05AE707E-23BB-4DB9-B8DE-4E04D71F7A9C}" dt="2023-01-16T22:02:00.443" v="78" actId="20577"/>
        <pc:sldMkLst>
          <pc:docMk/>
          <pc:sldMk cId="0" sldId="286"/>
        </pc:sldMkLst>
        <pc:spChg chg="mod">
          <ac:chgData name="Cheryl Miller" userId="e35c6b61-2bd4-4878-bc43-34cc68469d11" providerId="ADAL" clId="{05AE707E-23BB-4DB9-B8DE-4E04D71F7A9C}" dt="2023-01-16T22:02:00.443" v="78" actId="20577"/>
          <ac:spMkLst>
            <pc:docMk/>
            <pc:sldMk cId="0" sldId="286"/>
            <ac:spMk id="26630" creationId="{00000000-0000-0000-0000-000000000000}"/>
          </ac:spMkLst>
        </pc:spChg>
      </pc:sldChg>
      <pc:sldChg chg="modSp mod">
        <pc:chgData name="Cheryl Miller" userId="e35c6b61-2bd4-4878-bc43-34cc68469d11" providerId="ADAL" clId="{05AE707E-23BB-4DB9-B8DE-4E04D71F7A9C}" dt="2023-01-16T22:01:01.638" v="74" actId="20577"/>
        <pc:sldMkLst>
          <pc:docMk/>
          <pc:sldMk cId="0" sldId="301"/>
        </pc:sldMkLst>
        <pc:spChg chg="mod">
          <ac:chgData name="Cheryl Miller" userId="e35c6b61-2bd4-4878-bc43-34cc68469d11" providerId="ADAL" clId="{05AE707E-23BB-4DB9-B8DE-4E04D71F7A9C}" dt="2023-01-16T22:01:01.638" v="74" actId="20577"/>
          <ac:spMkLst>
            <pc:docMk/>
            <pc:sldMk cId="0" sldId="301"/>
            <ac:spMk id="2" creationId="{00000000-0000-0000-0000-000000000000}"/>
          </ac:spMkLst>
        </pc:spChg>
      </pc:sldChg>
      <pc:sldChg chg="modSp mod">
        <pc:chgData name="Cheryl Miller" userId="e35c6b61-2bd4-4878-bc43-34cc68469d11" providerId="ADAL" clId="{05AE707E-23BB-4DB9-B8DE-4E04D71F7A9C}" dt="2023-01-16T21:56:09.169" v="69" actId="20577"/>
        <pc:sldMkLst>
          <pc:docMk/>
          <pc:sldMk cId="3771200362" sldId="320"/>
        </pc:sldMkLst>
        <pc:spChg chg="mod">
          <ac:chgData name="Cheryl Miller" userId="e35c6b61-2bd4-4878-bc43-34cc68469d11" providerId="ADAL" clId="{05AE707E-23BB-4DB9-B8DE-4E04D71F7A9C}" dt="2023-01-16T21:56:00.935" v="67"/>
          <ac:spMkLst>
            <pc:docMk/>
            <pc:sldMk cId="3771200362" sldId="320"/>
            <ac:spMk id="2" creationId="{00000000-0000-0000-0000-000000000000}"/>
          </ac:spMkLst>
        </pc:spChg>
        <pc:spChg chg="mod">
          <ac:chgData name="Cheryl Miller" userId="e35c6b61-2bd4-4878-bc43-34cc68469d11" providerId="ADAL" clId="{05AE707E-23BB-4DB9-B8DE-4E04D71F7A9C}" dt="2023-01-16T21:56:09.169" v="69" actId="20577"/>
          <ac:spMkLst>
            <pc:docMk/>
            <pc:sldMk cId="3771200362" sldId="320"/>
            <ac:spMk id="3" creationId="{00000000-0000-0000-0000-000000000000}"/>
          </ac:spMkLst>
        </pc:spChg>
      </pc:sldChg>
      <pc:sldChg chg="addSp delSp modSp mod modNotesTx">
        <pc:chgData name="Cheryl Miller" userId="e35c6b61-2bd4-4878-bc43-34cc68469d11" providerId="ADAL" clId="{05AE707E-23BB-4DB9-B8DE-4E04D71F7A9C}" dt="2023-01-17T22:21:24.339" v="245" actId="20577"/>
        <pc:sldMkLst>
          <pc:docMk/>
          <pc:sldMk cId="995891738" sldId="342"/>
        </pc:sldMkLst>
        <pc:graphicFrameChg chg="add del mod">
          <ac:chgData name="Cheryl Miller" userId="e35c6b61-2bd4-4878-bc43-34cc68469d11" providerId="ADAL" clId="{05AE707E-23BB-4DB9-B8DE-4E04D71F7A9C}" dt="2023-01-17T22:20:30.079" v="234"/>
          <ac:graphicFrameMkLst>
            <pc:docMk/>
            <pc:sldMk cId="995891738" sldId="342"/>
            <ac:graphicFrameMk id="2" creationId="{926451FA-B1D3-477B-F52C-256D3FDDE07F}"/>
          </ac:graphicFrameMkLst>
        </pc:graphicFrameChg>
        <pc:picChg chg="del mod">
          <ac:chgData name="Cheryl Miller" userId="e35c6b61-2bd4-4878-bc43-34cc68469d11" providerId="ADAL" clId="{05AE707E-23BB-4DB9-B8DE-4E04D71F7A9C}" dt="2023-01-17T22:19:37.803" v="232" actId="21"/>
          <ac:picMkLst>
            <pc:docMk/>
            <pc:sldMk cId="995891738" sldId="342"/>
            <ac:picMk id="8" creationId="{5CA17269-0031-46BD-9AB8-E7BD04B6E2FC}"/>
          </ac:picMkLst>
        </pc:picChg>
      </pc:sldChg>
      <pc:sldChg chg="modSp del">
        <pc:chgData name="Cheryl Miller" userId="e35c6b61-2bd4-4878-bc43-34cc68469d11" providerId="ADAL" clId="{05AE707E-23BB-4DB9-B8DE-4E04D71F7A9C}" dt="2023-01-16T22:00:36.350" v="70" actId="2696"/>
        <pc:sldMkLst>
          <pc:docMk/>
          <pc:sldMk cId="2675305152" sldId="343"/>
        </pc:sldMkLst>
        <pc:spChg chg="mod">
          <ac:chgData name="Cheryl Miller" userId="e35c6b61-2bd4-4878-bc43-34cc68469d11" providerId="ADAL" clId="{05AE707E-23BB-4DB9-B8DE-4E04D71F7A9C}" dt="2023-01-16T21:56:00.935" v="67"/>
          <ac:spMkLst>
            <pc:docMk/>
            <pc:sldMk cId="2675305152" sldId="343"/>
            <ac:spMk id="3" creationId="{B88462A1-DE94-444D-BD14-F3E5BCFA2F36}"/>
          </ac:spMkLst>
        </pc:spChg>
      </pc:sldChg>
      <pc:sldChg chg="modSp mod">
        <pc:chgData name="Cheryl Miller" userId="e35c6b61-2bd4-4878-bc43-34cc68469d11" providerId="ADAL" clId="{05AE707E-23BB-4DB9-B8DE-4E04D71F7A9C}" dt="2022-03-04T23:26:26.344" v="66" actId="20577"/>
        <pc:sldMkLst>
          <pc:docMk/>
          <pc:sldMk cId="679256992" sldId="344"/>
        </pc:sldMkLst>
        <pc:spChg chg="mod">
          <ac:chgData name="Cheryl Miller" userId="e35c6b61-2bd4-4878-bc43-34cc68469d11" providerId="ADAL" clId="{05AE707E-23BB-4DB9-B8DE-4E04D71F7A9C}" dt="2022-03-04T23:26:26.344" v="66" actId="20577"/>
          <ac:spMkLst>
            <pc:docMk/>
            <pc:sldMk cId="679256992" sldId="344"/>
            <ac:spMk id="8" creationId="{4997D681-B29D-4302-8F2E-2A74A170EB42}"/>
          </ac:spMkLst>
        </pc:spChg>
      </pc:sldChg>
      <pc:sldChg chg="modSp new mod">
        <pc:chgData name="Cheryl Miller" userId="e35c6b61-2bd4-4878-bc43-34cc68469d11" providerId="ADAL" clId="{05AE707E-23BB-4DB9-B8DE-4E04D71F7A9C}" dt="2023-01-16T22:35:28.737" v="229" actId="20577"/>
        <pc:sldMkLst>
          <pc:docMk/>
          <pc:sldMk cId="1402092123" sldId="345"/>
        </pc:sldMkLst>
        <pc:spChg chg="mod">
          <ac:chgData name="Cheryl Miller" userId="e35c6b61-2bd4-4878-bc43-34cc68469d11" providerId="ADAL" clId="{05AE707E-23BB-4DB9-B8DE-4E04D71F7A9C}" dt="2023-01-16T22:32:19.174" v="111" actId="122"/>
          <ac:spMkLst>
            <pc:docMk/>
            <pc:sldMk cId="1402092123" sldId="345"/>
            <ac:spMk id="2" creationId="{8EF804CD-B491-E794-E9E7-BE91FBE2DB6A}"/>
          </ac:spMkLst>
        </pc:spChg>
        <pc:spChg chg="mod">
          <ac:chgData name="Cheryl Miller" userId="e35c6b61-2bd4-4878-bc43-34cc68469d11" providerId="ADAL" clId="{05AE707E-23BB-4DB9-B8DE-4E04D71F7A9C}" dt="2023-01-16T22:35:28.737" v="229" actId="20577"/>
          <ac:spMkLst>
            <pc:docMk/>
            <pc:sldMk cId="1402092123" sldId="345"/>
            <ac:spMk id="3" creationId="{67832C42-CA5A-D123-1294-10924ED165C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6" y="5"/>
            <a:ext cx="3021352" cy="454259"/>
          </a:xfrm>
          <a:prstGeom prst="rect">
            <a:avLst/>
          </a:prstGeom>
          <a:noFill/>
          <a:ln w="9525">
            <a:noFill/>
            <a:miter lim="800000"/>
            <a:headEnd/>
            <a:tailEnd/>
          </a:ln>
          <a:effectLst/>
        </p:spPr>
        <p:txBody>
          <a:bodyPr vert="horz" wrap="square" lIns="90456" tIns="45229" rIns="90456" bIns="45229" numCol="1" anchor="t" anchorCtr="0" compatLnSpc="1">
            <a:prstTxWarp prst="textNoShape">
              <a:avLst/>
            </a:prstTxWarp>
          </a:bodyPr>
          <a:lstStyle>
            <a:lvl1pPr defTabSz="904319">
              <a:defRPr sz="1200">
                <a:latin typeface="Times New Roman" pitchFamily="18" charset="0"/>
              </a:defRPr>
            </a:lvl1pPr>
          </a:lstStyle>
          <a:p>
            <a:pPr>
              <a:defRPr/>
            </a:pPr>
            <a:endParaRPr lang="en-US"/>
          </a:p>
        </p:txBody>
      </p:sp>
      <p:sp>
        <p:nvSpPr>
          <p:cNvPr id="30723" name="Rectangle 3"/>
          <p:cNvSpPr>
            <a:spLocks noGrp="1" noChangeArrowheads="1"/>
          </p:cNvSpPr>
          <p:nvPr>
            <p:ph type="dt" sz="quarter" idx="1"/>
          </p:nvPr>
        </p:nvSpPr>
        <p:spPr bwMode="auto">
          <a:xfrm>
            <a:off x="3928726" y="5"/>
            <a:ext cx="3021352" cy="454259"/>
          </a:xfrm>
          <a:prstGeom prst="rect">
            <a:avLst/>
          </a:prstGeom>
          <a:noFill/>
          <a:ln w="9525">
            <a:noFill/>
            <a:miter lim="800000"/>
            <a:headEnd/>
            <a:tailEnd/>
          </a:ln>
          <a:effectLst/>
        </p:spPr>
        <p:txBody>
          <a:bodyPr vert="horz" wrap="square" lIns="90456" tIns="45229" rIns="90456" bIns="45229" numCol="1" anchor="t" anchorCtr="0" compatLnSpc="1">
            <a:prstTxWarp prst="textNoShape">
              <a:avLst/>
            </a:prstTxWarp>
          </a:bodyPr>
          <a:lstStyle>
            <a:lvl1pPr algn="r" defTabSz="904319">
              <a:defRPr sz="1200">
                <a:latin typeface="Times New Roman" pitchFamily="18" charset="0"/>
              </a:defRPr>
            </a:lvl1pPr>
          </a:lstStyle>
          <a:p>
            <a:pPr>
              <a:defRPr/>
            </a:pPr>
            <a:endParaRPr lang="en-US"/>
          </a:p>
        </p:txBody>
      </p:sp>
      <p:sp>
        <p:nvSpPr>
          <p:cNvPr id="30724" name="Rectangle 4"/>
          <p:cNvSpPr>
            <a:spLocks noGrp="1" noChangeArrowheads="1"/>
          </p:cNvSpPr>
          <p:nvPr>
            <p:ph type="ftr" sz="quarter" idx="2"/>
          </p:nvPr>
        </p:nvSpPr>
        <p:spPr bwMode="auto">
          <a:xfrm>
            <a:off x="6" y="8781818"/>
            <a:ext cx="3021352" cy="454259"/>
          </a:xfrm>
          <a:prstGeom prst="rect">
            <a:avLst/>
          </a:prstGeom>
          <a:noFill/>
          <a:ln w="9525">
            <a:noFill/>
            <a:miter lim="800000"/>
            <a:headEnd/>
            <a:tailEnd/>
          </a:ln>
          <a:effectLst/>
        </p:spPr>
        <p:txBody>
          <a:bodyPr vert="horz" wrap="square" lIns="90456" tIns="45229" rIns="90456" bIns="45229" numCol="1" anchor="b" anchorCtr="0" compatLnSpc="1">
            <a:prstTxWarp prst="textNoShape">
              <a:avLst/>
            </a:prstTxWarp>
          </a:bodyPr>
          <a:lstStyle>
            <a:lvl1pPr defTabSz="904319">
              <a:defRPr sz="1200">
                <a:latin typeface="Times New Roman" pitchFamily="18" charset="0"/>
              </a:defRPr>
            </a:lvl1pPr>
          </a:lstStyle>
          <a:p>
            <a:pPr>
              <a:defRPr/>
            </a:pPr>
            <a:endParaRPr lang="en-US"/>
          </a:p>
        </p:txBody>
      </p:sp>
      <p:sp>
        <p:nvSpPr>
          <p:cNvPr id="30725" name="Rectangle 5"/>
          <p:cNvSpPr>
            <a:spLocks noGrp="1" noChangeArrowheads="1"/>
          </p:cNvSpPr>
          <p:nvPr>
            <p:ph type="sldNum" sz="quarter" idx="3"/>
          </p:nvPr>
        </p:nvSpPr>
        <p:spPr bwMode="auto">
          <a:xfrm>
            <a:off x="3928726" y="8781818"/>
            <a:ext cx="3021352" cy="454259"/>
          </a:xfrm>
          <a:prstGeom prst="rect">
            <a:avLst/>
          </a:prstGeom>
          <a:noFill/>
          <a:ln w="9525">
            <a:noFill/>
            <a:miter lim="800000"/>
            <a:headEnd/>
            <a:tailEnd/>
          </a:ln>
          <a:effectLst/>
        </p:spPr>
        <p:txBody>
          <a:bodyPr vert="horz" wrap="square" lIns="90456" tIns="45229" rIns="90456" bIns="45229" numCol="1" anchor="b" anchorCtr="0" compatLnSpc="1">
            <a:prstTxWarp prst="textNoShape">
              <a:avLst/>
            </a:prstTxWarp>
          </a:bodyPr>
          <a:lstStyle>
            <a:lvl1pPr algn="r" defTabSz="904319">
              <a:defRPr sz="1200">
                <a:latin typeface="Times New Roman" pitchFamily="18" charset="0"/>
              </a:defRPr>
            </a:lvl1pPr>
          </a:lstStyle>
          <a:p>
            <a:pPr>
              <a:defRPr/>
            </a:pPr>
            <a:fld id="{073F3A9C-6DF9-4025-9DBF-9A8A70BB655D}" type="slidenum">
              <a:rPr lang="en-US"/>
              <a:pPr>
                <a:defRPr/>
              </a:pPr>
              <a:t>‹#›</a:t>
            </a:fld>
            <a:endParaRPr lang="en-US"/>
          </a:p>
        </p:txBody>
      </p:sp>
    </p:spTree>
    <p:extLst>
      <p:ext uri="{BB962C8B-B14F-4D97-AF65-F5344CB8AC3E}">
        <p14:creationId xmlns:p14="http://schemas.microsoft.com/office/powerpoint/2010/main" val="3671855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11699" cy="462372"/>
          </a:xfrm>
          <a:prstGeom prst="rect">
            <a:avLst/>
          </a:prstGeom>
          <a:noFill/>
          <a:ln w="9525">
            <a:noFill/>
            <a:miter lim="800000"/>
            <a:headEnd/>
            <a:tailEnd/>
          </a:ln>
          <a:effectLst/>
        </p:spPr>
        <p:txBody>
          <a:bodyPr vert="horz" wrap="square" lIns="91844" tIns="45924" rIns="91844" bIns="45924" numCol="1" anchor="t" anchorCtr="0" compatLnSpc="1">
            <a:prstTxWarp prst="textNoShape">
              <a:avLst/>
            </a:prstTxWarp>
          </a:bodyPr>
          <a:lstStyle>
            <a:lvl1pPr defTabSz="918827">
              <a:defRPr sz="1200">
                <a:latin typeface="Times New Roman" pitchFamily="18" charset="0"/>
              </a:defRPr>
            </a:lvl1pPr>
          </a:lstStyle>
          <a:p>
            <a:pPr>
              <a:defRPr/>
            </a:pPr>
            <a:endParaRPr lang="en-US"/>
          </a:p>
        </p:txBody>
      </p:sp>
      <p:sp>
        <p:nvSpPr>
          <p:cNvPr id="18435" name="Rectangle 3"/>
          <p:cNvSpPr>
            <a:spLocks noGrp="1" noChangeArrowheads="1"/>
          </p:cNvSpPr>
          <p:nvPr>
            <p:ph type="dt" idx="1"/>
          </p:nvPr>
        </p:nvSpPr>
        <p:spPr bwMode="auto">
          <a:xfrm>
            <a:off x="3938379" y="0"/>
            <a:ext cx="3011699" cy="462372"/>
          </a:xfrm>
          <a:prstGeom prst="rect">
            <a:avLst/>
          </a:prstGeom>
          <a:noFill/>
          <a:ln w="9525">
            <a:noFill/>
            <a:miter lim="800000"/>
            <a:headEnd/>
            <a:tailEnd/>
          </a:ln>
          <a:effectLst/>
        </p:spPr>
        <p:txBody>
          <a:bodyPr vert="horz" wrap="square" lIns="91844" tIns="45924" rIns="91844" bIns="45924" numCol="1" anchor="t" anchorCtr="0" compatLnSpc="1">
            <a:prstTxWarp prst="textNoShape">
              <a:avLst/>
            </a:prstTxWarp>
          </a:bodyPr>
          <a:lstStyle>
            <a:lvl1pPr algn="r" defTabSz="918827">
              <a:defRPr sz="1200">
                <a:latin typeface="Times New Roman" pitchFamily="18"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66813" y="690563"/>
            <a:ext cx="4621212" cy="34671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26677" y="4386851"/>
            <a:ext cx="5096722" cy="4158100"/>
          </a:xfrm>
          <a:prstGeom prst="rect">
            <a:avLst/>
          </a:prstGeom>
          <a:noFill/>
          <a:ln w="9525">
            <a:noFill/>
            <a:miter lim="800000"/>
            <a:headEnd/>
            <a:tailEnd/>
          </a:ln>
          <a:effectLst/>
        </p:spPr>
        <p:txBody>
          <a:bodyPr vert="horz" wrap="square" lIns="91844" tIns="45924" rIns="91844" bIns="459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773703"/>
            <a:ext cx="3011699" cy="462372"/>
          </a:xfrm>
          <a:prstGeom prst="rect">
            <a:avLst/>
          </a:prstGeom>
          <a:noFill/>
          <a:ln w="9525">
            <a:noFill/>
            <a:miter lim="800000"/>
            <a:headEnd/>
            <a:tailEnd/>
          </a:ln>
          <a:effectLst/>
        </p:spPr>
        <p:txBody>
          <a:bodyPr vert="horz" wrap="square" lIns="91844" tIns="45924" rIns="91844" bIns="45924" numCol="1" anchor="b" anchorCtr="0" compatLnSpc="1">
            <a:prstTxWarp prst="textNoShape">
              <a:avLst/>
            </a:prstTxWarp>
          </a:bodyPr>
          <a:lstStyle>
            <a:lvl1pPr defTabSz="918827">
              <a:defRPr sz="1200">
                <a:latin typeface="Times New Roman" pitchFamily="18" charset="0"/>
              </a:defRPr>
            </a:lvl1pPr>
          </a:lstStyle>
          <a:p>
            <a:pPr>
              <a:defRPr/>
            </a:pPr>
            <a:endParaRPr lang="en-US"/>
          </a:p>
        </p:txBody>
      </p:sp>
      <p:sp>
        <p:nvSpPr>
          <p:cNvPr id="18439" name="Rectangle 7"/>
          <p:cNvSpPr>
            <a:spLocks noGrp="1" noChangeArrowheads="1"/>
          </p:cNvSpPr>
          <p:nvPr>
            <p:ph type="sldNum" sz="quarter" idx="5"/>
          </p:nvPr>
        </p:nvSpPr>
        <p:spPr bwMode="auto">
          <a:xfrm>
            <a:off x="3938379" y="8773703"/>
            <a:ext cx="3011699" cy="462372"/>
          </a:xfrm>
          <a:prstGeom prst="rect">
            <a:avLst/>
          </a:prstGeom>
          <a:noFill/>
          <a:ln w="9525">
            <a:noFill/>
            <a:miter lim="800000"/>
            <a:headEnd/>
            <a:tailEnd/>
          </a:ln>
          <a:effectLst/>
        </p:spPr>
        <p:txBody>
          <a:bodyPr vert="horz" wrap="square" lIns="91844" tIns="45924" rIns="91844" bIns="45924" numCol="1" anchor="b" anchorCtr="0" compatLnSpc="1">
            <a:prstTxWarp prst="textNoShape">
              <a:avLst/>
            </a:prstTxWarp>
          </a:bodyPr>
          <a:lstStyle>
            <a:lvl1pPr algn="r" defTabSz="918827">
              <a:defRPr sz="1200">
                <a:latin typeface="Times New Roman" pitchFamily="18" charset="0"/>
              </a:defRPr>
            </a:lvl1pPr>
          </a:lstStyle>
          <a:p>
            <a:pPr>
              <a:defRPr/>
            </a:pPr>
            <a:fld id="{061D84A8-0666-48E5-8E7B-909AEAF8691C}" type="slidenum">
              <a:rPr lang="en-US"/>
              <a:pPr>
                <a:defRPr/>
              </a:pPr>
              <a:t>‹#›</a:t>
            </a:fld>
            <a:endParaRPr lang="en-US"/>
          </a:p>
        </p:txBody>
      </p:sp>
    </p:spTree>
    <p:extLst>
      <p:ext uri="{BB962C8B-B14F-4D97-AF65-F5344CB8AC3E}">
        <p14:creationId xmlns:p14="http://schemas.microsoft.com/office/powerpoint/2010/main" val="2390338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110000"/>
              </a:lnSpc>
              <a:spcBef>
                <a:spcPts val="0"/>
              </a:spcBef>
              <a:spcAft>
                <a:spcPts val="596"/>
              </a:spcAft>
              <a:buClr>
                <a:srgbClr val="000066"/>
              </a:buClr>
            </a:pPr>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a:t>
            </a:fld>
            <a:endParaRPr lang="en-US"/>
          </a:p>
        </p:txBody>
      </p:sp>
    </p:spTree>
    <p:extLst>
      <p:ext uri="{BB962C8B-B14F-4D97-AF65-F5344CB8AC3E}">
        <p14:creationId xmlns:p14="http://schemas.microsoft.com/office/powerpoint/2010/main" val="3753291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7533">
              <a:defRPr/>
            </a:pPr>
            <a:endParaRPr lang="en-US">
              <a:latin typeface="Corbel" panose="020B0503020204020204" pitchFamily="34" charset="0"/>
            </a:endParaRPr>
          </a:p>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10</a:t>
            </a:fld>
            <a:endParaRPr lang="en-US"/>
          </a:p>
        </p:txBody>
      </p:sp>
    </p:spTree>
    <p:extLst>
      <p:ext uri="{BB962C8B-B14F-4D97-AF65-F5344CB8AC3E}">
        <p14:creationId xmlns:p14="http://schemas.microsoft.com/office/powerpoint/2010/main" val="660984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11</a:t>
            </a:fld>
            <a:endParaRPr lang="en-US"/>
          </a:p>
        </p:txBody>
      </p:sp>
    </p:spTree>
    <p:extLst>
      <p:ext uri="{BB962C8B-B14F-4D97-AF65-F5344CB8AC3E}">
        <p14:creationId xmlns:p14="http://schemas.microsoft.com/office/powerpoint/2010/main" val="3761692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Operational grants: Office supplies, administrative and facility costs, minor capital costs (e.g. office equipment), advertising, training, technical/material assistance, and similar items necessary to deliver existing programs. </a:t>
            </a:r>
            <a:endParaRPr lang="en-US" baseline="0" dirty="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F5F99BC-E758-4A1C-B47E-7D80D8BF840C}" type="slidenum">
              <a:rPr lang="en-US" smtClean="0"/>
              <a:pPr/>
              <a:t>13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defTabSz="907583" eaLnBrk="1" hangingPunct="1"/>
            <a:r>
              <a:rPr lang="en-US" dirty="0">
                <a:latin typeface="Corbel" panose="020B0503020204020204" pitchFamily="34" charset="0"/>
              </a:rPr>
              <a:t>All organizations and projects are unique; there is no expectation that an organization must be demonstrating exceptional performance in all areas in order to receive funding support. However, the assessment criteria provides an objective framework within which the project’s feasibility and impact can be considered and form the basis for constructive feedback to the organization.</a:t>
            </a:r>
          </a:p>
          <a:p>
            <a:pPr defTabSz="907583" eaLnBrk="1" hangingPunct="1"/>
            <a:endParaRPr lang="en-US" dirty="0">
              <a:latin typeface="Corbel" panose="020B0503020204020204" pitchFamily="34" charset="0"/>
            </a:endParaRPr>
          </a:p>
          <a:p>
            <a:pPr defTabSz="907583" eaLnBrk="1" hangingPunct="1"/>
            <a:r>
              <a:rPr lang="en-US" dirty="0">
                <a:latin typeface="Corbel" panose="020B0503020204020204" pitchFamily="34" charset="0"/>
              </a:rPr>
              <a:t>Applications in this program are adjudicated by a Community Social Development Grant Committee of professional qualified peer and community representatives. Adjudication by committee members is independent and at arm’s length from the City of Kelowna</a:t>
            </a:r>
          </a:p>
          <a:p>
            <a:pPr eaLnBrk="1" hangingPunct="1"/>
            <a:endParaRPr lang="en-CA" baseline="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14</a:t>
            </a:fld>
            <a:endParaRPr lang="en-US"/>
          </a:p>
        </p:txBody>
      </p:sp>
    </p:spTree>
    <p:extLst>
      <p:ext uri="{BB962C8B-B14F-4D97-AF65-F5344CB8AC3E}">
        <p14:creationId xmlns:p14="http://schemas.microsoft.com/office/powerpoint/2010/main" val="343630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15</a:t>
            </a:fld>
            <a:endParaRPr lang="en-US"/>
          </a:p>
        </p:txBody>
      </p:sp>
    </p:spTree>
    <p:extLst>
      <p:ext uri="{BB962C8B-B14F-4D97-AF65-F5344CB8AC3E}">
        <p14:creationId xmlns:p14="http://schemas.microsoft.com/office/powerpoint/2010/main" val="23035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16</a:t>
            </a:fld>
            <a:endParaRPr lang="en-US"/>
          </a:p>
        </p:txBody>
      </p:sp>
    </p:spTree>
    <p:extLst>
      <p:ext uri="{BB962C8B-B14F-4D97-AF65-F5344CB8AC3E}">
        <p14:creationId xmlns:p14="http://schemas.microsoft.com/office/powerpoint/2010/main" val="240585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17</a:t>
            </a:fld>
            <a:endParaRPr lang="en-US"/>
          </a:p>
        </p:txBody>
      </p:sp>
    </p:spTree>
    <p:extLst>
      <p:ext uri="{BB962C8B-B14F-4D97-AF65-F5344CB8AC3E}">
        <p14:creationId xmlns:p14="http://schemas.microsoft.com/office/powerpoint/2010/main" val="278844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18</a:t>
            </a:fld>
            <a:endParaRPr lang="en-US"/>
          </a:p>
        </p:txBody>
      </p:sp>
    </p:spTree>
    <p:extLst>
      <p:ext uri="{BB962C8B-B14F-4D97-AF65-F5344CB8AC3E}">
        <p14:creationId xmlns:p14="http://schemas.microsoft.com/office/powerpoint/2010/main" val="3959344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19</a:t>
            </a:fld>
            <a:endParaRPr lang="en-US"/>
          </a:p>
        </p:txBody>
      </p:sp>
    </p:spTree>
    <p:extLst>
      <p:ext uri="{BB962C8B-B14F-4D97-AF65-F5344CB8AC3E}">
        <p14:creationId xmlns:p14="http://schemas.microsoft.com/office/powerpoint/2010/main" val="143370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3F37878-2E06-4BFC-9E5D-1A37983EA669}" type="slidenum">
              <a:rPr lang="en-US" smtClean="0"/>
              <a:pPr/>
              <a:t>2</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7583"/>
            <a:r>
              <a:rPr lang="en-US" dirty="0">
                <a:latin typeface="Corbel" panose="020B0503020204020204" pitchFamily="34" charset="0"/>
              </a:rPr>
              <a:t>Include</a:t>
            </a:r>
            <a:r>
              <a:rPr lang="en-US" b="1" dirty="0">
                <a:latin typeface="Corbel" panose="020B0503020204020204" pitchFamily="34" charset="0"/>
              </a:rPr>
              <a:t> three </a:t>
            </a:r>
            <a:r>
              <a:rPr lang="en-US" dirty="0">
                <a:latin typeface="Corbel" panose="020B0503020204020204" pitchFamily="34" charset="0"/>
              </a:rPr>
              <a:t>written quotes when the request is for production costs, capital, equipment, supplies &amp; consultants</a:t>
            </a:r>
          </a:p>
          <a:p>
            <a:endParaRPr lang="en-CA" dirty="0"/>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20</a:t>
            </a:fld>
            <a:endParaRPr lang="en-US"/>
          </a:p>
        </p:txBody>
      </p:sp>
    </p:spTree>
    <p:extLst>
      <p:ext uri="{BB962C8B-B14F-4D97-AF65-F5344CB8AC3E}">
        <p14:creationId xmlns:p14="http://schemas.microsoft.com/office/powerpoint/2010/main" val="712738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a:t>Send all documents in one email. </a:t>
            </a:r>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21</a:t>
            </a:fld>
            <a:endParaRPr lang="en-US"/>
          </a:p>
        </p:txBody>
      </p:sp>
    </p:spTree>
    <p:extLst>
      <p:ext uri="{BB962C8B-B14F-4D97-AF65-F5344CB8AC3E}">
        <p14:creationId xmlns:p14="http://schemas.microsoft.com/office/powerpoint/2010/main" val="1344441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Change to the Letter of Agreement</a:t>
            </a:r>
          </a:p>
          <a:p>
            <a:r>
              <a:rPr lang="en-US" dirty="0">
                <a:latin typeface="Corbel" panose="020B0503020204020204" pitchFamily="34" charset="0"/>
                <a:ea typeface="Times New Roman" panose="02020603050405020304" pitchFamily="18" charset="0"/>
                <a:cs typeface="Times New Roman" panose="02020603050405020304" pitchFamily="18" charset="0"/>
              </a:rPr>
              <a:t>Provide the City with photos that have appropriate consent for release, and, if possible the level of quality listed below</a:t>
            </a:r>
          </a:p>
          <a:p>
            <a:r>
              <a:rPr lang="en-US" dirty="0">
                <a:latin typeface="Corbel" panose="020B0503020204020204" pitchFamily="34" charset="0"/>
                <a:ea typeface="Times New Roman" panose="02020603050405020304" pitchFamily="18" charset="0"/>
                <a:cs typeface="Times New Roman" panose="02020603050405020304" pitchFamily="18" charset="0"/>
              </a:rPr>
              <a:t>300 dpi resolution</a:t>
            </a:r>
            <a:r>
              <a:rPr lang="en-CA" b="1" dirty="0">
                <a:latin typeface="Corbel" panose="020B0503020204020204" pitchFamily="34" charset="0"/>
                <a:ea typeface="Times New Roman" panose="02020603050405020304" pitchFamily="18" charset="0"/>
                <a:cs typeface="Times New Roman" panose="02020603050405020304" pitchFamily="18" charset="0"/>
              </a:rPr>
              <a:t>, </a:t>
            </a:r>
            <a:r>
              <a:rPr lang="en-US" dirty="0">
                <a:latin typeface="Corbel" panose="020B0503020204020204" pitchFamily="34" charset="0"/>
                <a:ea typeface="Times New Roman" panose="02020603050405020304" pitchFamily="18" charset="0"/>
                <a:cs typeface="Times New Roman" panose="02020603050405020304" pitchFamily="18" charset="0"/>
              </a:rPr>
              <a:t>Large file size, high resolution JPG or PNG</a:t>
            </a:r>
          </a:p>
          <a:p>
            <a:r>
              <a:rPr lang="en-US" dirty="0">
                <a:latin typeface="Corbel" panose="020B0503020204020204" pitchFamily="34" charset="0"/>
                <a:ea typeface="Times New Roman" panose="02020603050405020304" pitchFamily="18" charset="0"/>
                <a:cs typeface="Times New Roman" panose="02020603050405020304" pitchFamily="18" charset="0"/>
              </a:rPr>
              <a:t>Provide the City with copies of all published materials   created as a result of the Project/Program and the right to make use of same at its sole discretion;</a:t>
            </a:r>
          </a:p>
          <a:p>
            <a:endParaRPr lang="en-US" dirty="0">
              <a:latin typeface="Corbel" panose="020B0503020204020204" pitchFamily="34" charset="0"/>
              <a:ea typeface="Times New Roman" panose="02020603050405020304" pitchFamily="18" charset="0"/>
              <a:cs typeface="Times New Roman" panose="02020603050405020304" pitchFamily="18" charset="0"/>
            </a:endParaRPr>
          </a:p>
          <a:p>
            <a:r>
              <a:rPr lang="en-US" dirty="0">
                <a:latin typeface="Corbel" panose="020B0503020204020204" pitchFamily="34" charset="0"/>
                <a:ea typeface="Times New Roman" panose="02020603050405020304" pitchFamily="18" charset="0"/>
                <a:cs typeface="Times New Roman" panose="02020603050405020304" pitchFamily="18" charset="0"/>
              </a:rPr>
              <a:t>submit to the Central Okanagan Foundation within 30 days of the end of the Grant term a final report available on the Central Okanagan Foundation website www.centralokanaganfoundation.org</a:t>
            </a:r>
          </a:p>
          <a:p>
            <a:pPr marL="1828599" lvl="3" indent="-457150">
              <a:tabLst>
                <a:tab pos="1142875" algn="l"/>
              </a:tabLst>
            </a:pPr>
            <a:endParaRPr lang="en-US" sz="2000" dirty="0">
              <a:latin typeface="Corbel" panose="020B0503020204020204" pitchFamily="34" charset="0"/>
              <a:ea typeface="Times New Roman" panose="02020603050405020304" pitchFamily="18"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22</a:t>
            </a:fld>
            <a:endParaRPr lang="en-US"/>
          </a:p>
        </p:txBody>
      </p:sp>
    </p:spTree>
    <p:extLst>
      <p:ext uri="{BB962C8B-B14F-4D97-AF65-F5344CB8AC3E}">
        <p14:creationId xmlns:p14="http://schemas.microsoft.com/office/powerpoint/2010/main" val="722773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23</a:t>
            </a:fld>
            <a:endParaRPr lang="en-US"/>
          </a:p>
        </p:txBody>
      </p:sp>
    </p:spTree>
    <p:extLst>
      <p:ext uri="{BB962C8B-B14F-4D97-AF65-F5344CB8AC3E}">
        <p14:creationId xmlns:p14="http://schemas.microsoft.com/office/powerpoint/2010/main" val="3726583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7533">
              <a:defRPr/>
            </a:pPr>
            <a:endParaRPr lang="en-US" sz="1400">
              <a:latin typeface="Corbel" panose="020B0503020204020204" pitchFamily="34" charset="0"/>
            </a:endParaRPr>
          </a:p>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24</a:t>
            </a:fld>
            <a:endParaRPr lang="en-US"/>
          </a:p>
        </p:txBody>
      </p:sp>
    </p:spTree>
    <p:extLst>
      <p:ext uri="{BB962C8B-B14F-4D97-AF65-F5344CB8AC3E}">
        <p14:creationId xmlns:p14="http://schemas.microsoft.com/office/powerpoint/2010/main" val="1672931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25</a:t>
            </a:fld>
            <a:endParaRPr lang="en-US"/>
          </a:p>
        </p:txBody>
      </p:sp>
    </p:spTree>
    <p:extLst>
      <p:ext uri="{BB962C8B-B14F-4D97-AF65-F5344CB8AC3E}">
        <p14:creationId xmlns:p14="http://schemas.microsoft.com/office/powerpoint/2010/main" val="3853087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26</a:t>
            </a:fld>
            <a:endParaRPr lang="en-US"/>
          </a:p>
        </p:txBody>
      </p:sp>
    </p:spTree>
    <p:extLst>
      <p:ext uri="{BB962C8B-B14F-4D97-AF65-F5344CB8AC3E}">
        <p14:creationId xmlns:p14="http://schemas.microsoft.com/office/powerpoint/2010/main" val="3702618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27</a:t>
            </a:fld>
            <a:endParaRPr lang="en-US"/>
          </a:p>
        </p:txBody>
      </p:sp>
    </p:spTree>
    <p:extLst>
      <p:ext uri="{BB962C8B-B14F-4D97-AF65-F5344CB8AC3E}">
        <p14:creationId xmlns:p14="http://schemas.microsoft.com/office/powerpoint/2010/main" val="36425435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Clr>
                <a:srgbClr val="000066"/>
              </a:buClr>
            </a:pPr>
            <a:endParaRPr lang="en-CA" sz="2000">
              <a:latin typeface="Cambria" panose="02040503050406030204" pitchFamily="18" charset="0"/>
            </a:endParaRPr>
          </a:p>
          <a:p>
            <a:endParaRPr lang="en-US" sz="200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28</a:t>
            </a:fld>
            <a:endParaRPr lang="en-US"/>
          </a:p>
        </p:txBody>
      </p:sp>
    </p:spTree>
    <p:extLst>
      <p:ext uri="{BB962C8B-B14F-4D97-AF65-F5344CB8AC3E}">
        <p14:creationId xmlns:p14="http://schemas.microsoft.com/office/powerpoint/2010/main" val="37528431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29</a:t>
            </a:fld>
            <a:endParaRPr lang="en-US"/>
          </a:p>
        </p:txBody>
      </p:sp>
    </p:spTree>
    <p:extLst>
      <p:ext uri="{BB962C8B-B14F-4D97-AF65-F5344CB8AC3E}">
        <p14:creationId xmlns:p14="http://schemas.microsoft.com/office/powerpoint/2010/main" val="268148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3</a:t>
            </a:fld>
            <a:endParaRPr lang="en-US"/>
          </a:p>
        </p:txBody>
      </p:sp>
    </p:spTree>
    <p:extLst>
      <p:ext uri="{BB962C8B-B14F-4D97-AF65-F5344CB8AC3E}">
        <p14:creationId xmlns:p14="http://schemas.microsoft.com/office/powerpoint/2010/main" val="10183696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30</a:t>
            </a:fld>
            <a:endParaRPr lang="en-US"/>
          </a:p>
        </p:txBody>
      </p:sp>
    </p:spTree>
    <p:extLst>
      <p:ext uri="{BB962C8B-B14F-4D97-AF65-F5344CB8AC3E}">
        <p14:creationId xmlns:p14="http://schemas.microsoft.com/office/powerpoint/2010/main" val="2531748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New this year: </a:t>
            </a:r>
          </a:p>
          <a:p>
            <a:r>
              <a:rPr lang="en-CA" dirty="0"/>
              <a:t>Not required that these reports and strategies are used. </a:t>
            </a:r>
          </a:p>
        </p:txBody>
      </p:sp>
      <p:sp>
        <p:nvSpPr>
          <p:cNvPr id="4" name="Slide Number Placeholder 3"/>
          <p:cNvSpPr>
            <a:spLocks noGrp="1"/>
          </p:cNvSpPr>
          <p:nvPr>
            <p:ph type="sldNum" sz="quarter" idx="5"/>
          </p:nvPr>
        </p:nvSpPr>
        <p:spPr/>
        <p:txBody>
          <a:bodyPr/>
          <a:lstStyle/>
          <a:p>
            <a:pPr>
              <a:defRPr/>
            </a:pPr>
            <a:fld id="{061D84A8-0666-48E5-8E7B-909AEAF8691C}" type="slidenum">
              <a:rPr lang="en-US" smtClean="0"/>
              <a:pPr>
                <a:defRPr/>
              </a:pPr>
              <a:t>4</a:t>
            </a:fld>
            <a:endParaRPr lang="en-US"/>
          </a:p>
        </p:txBody>
      </p:sp>
    </p:spTree>
    <p:extLst>
      <p:ext uri="{BB962C8B-B14F-4D97-AF65-F5344CB8AC3E}">
        <p14:creationId xmlns:p14="http://schemas.microsoft.com/office/powerpoint/2010/main" val="986242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r>
              <a:rPr lang="en-US" dirty="0">
                <a:latin typeface="Corbel" panose="020B0503020204020204" pitchFamily="34" charset="0"/>
              </a:rPr>
              <a:t>This program welcomes submissions from organizations serving under-represented groups of all backgrounds including, but not limited to, Indigenous, Black and racialized persons; refugee, newcomer and immigrant persons; two-spirit, LGBTQ+ and gender non-binary persons, persons with </a:t>
            </a:r>
            <a:r>
              <a:rPr lang="en-US" dirty="0" err="1">
                <a:latin typeface="Corbel" panose="020B0503020204020204" pitchFamily="34" charset="0"/>
              </a:rPr>
              <a:t>DiverseAbilities</a:t>
            </a:r>
            <a:r>
              <a:rPr lang="en-US" dirty="0">
                <a:latin typeface="Corbel" panose="020B0503020204020204" pitchFamily="34" charset="0"/>
              </a:rPr>
              <a:t> and those on low-incomes or living in poverty, and those experiencing homelessness. </a:t>
            </a:r>
          </a:p>
          <a:p>
            <a:endParaRPr lang="en-US" dirty="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5</a:t>
            </a:fld>
            <a:endParaRPr lang="en-US"/>
          </a:p>
        </p:txBody>
      </p:sp>
    </p:spTree>
    <p:extLst>
      <p:ext uri="{BB962C8B-B14F-4D97-AF65-F5344CB8AC3E}">
        <p14:creationId xmlns:p14="http://schemas.microsoft.com/office/powerpoint/2010/main" val="216800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orbel" panose="020B0503020204020204" pitchFamily="34" charset="0"/>
              </a:rPr>
              <a:t>Directors must:</a:t>
            </a:r>
          </a:p>
          <a:p>
            <a:pPr lvl="1"/>
            <a:r>
              <a:rPr lang="en-US" dirty="0">
                <a:latin typeface="Corbel" panose="020B0503020204020204" pitchFamily="34" charset="0"/>
              </a:rPr>
              <a:t>Meet the minimum statutory requirements imposed by the relevant incorporation statute (i.e. BC Societies Act)</a:t>
            </a:r>
          </a:p>
          <a:p>
            <a:pPr lvl="1"/>
            <a:r>
              <a:rPr lang="en-US" dirty="0">
                <a:latin typeface="Corbel" panose="020B0503020204020204" pitchFamily="34" charset="0"/>
              </a:rPr>
              <a:t>Not be remunerated for their service as a director (except for reimbursement of reasonable expenses); nor hold concurrent staff positions</a:t>
            </a:r>
          </a:p>
          <a:p>
            <a:pPr lvl="1"/>
            <a:r>
              <a:rPr lang="en-US" dirty="0">
                <a:latin typeface="Corbel" panose="020B0503020204020204" pitchFamily="34" charset="0"/>
              </a:rPr>
              <a:t>Be a registered non-profit society or a registered charity with the Canada Revenue Agency and be registered for at least two years  at the time of the application submission</a:t>
            </a:r>
          </a:p>
          <a:p>
            <a:endParaRPr lang="en-US" dirty="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6</a:t>
            </a:fld>
            <a:endParaRPr lang="en-US"/>
          </a:p>
        </p:txBody>
      </p:sp>
    </p:spTree>
    <p:extLst>
      <p:ext uri="{BB962C8B-B14F-4D97-AF65-F5344CB8AC3E}">
        <p14:creationId xmlns:p14="http://schemas.microsoft.com/office/powerpoint/2010/main" val="872771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7</a:t>
            </a:fld>
            <a:endParaRPr lang="en-US"/>
          </a:p>
        </p:txBody>
      </p:sp>
    </p:spTree>
    <p:extLst>
      <p:ext uri="{BB962C8B-B14F-4D97-AF65-F5344CB8AC3E}">
        <p14:creationId xmlns:p14="http://schemas.microsoft.com/office/powerpoint/2010/main" val="3024968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7583"/>
            <a:r>
              <a:rPr lang="en-US" dirty="0">
                <a:latin typeface="Corbel" panose="020B0503020204020204" pitchFamily="34" charset="0"/>
              </a:rPr>
              <a:t>that clearly sets out what the non-registered charity is expected to do in return for the payment or other advantage it will be receiving from the registered charity ( in this case the intermediary organization to whom the community foundation makes the grant)</a:t>
            </a:r>
          </a:p>
          <a:p>
            <a:pPr defTabSz="907583"/>
            <a:endParaRPr lang="en-US" dirty="0">
              <a:latin typeface="Corbel" panose="020B0503020204020204" pitchFamily="34" charset="0"/>
            </a:endParaRPr>
          </a:p>
          <a:p>
            <a:pPr defTabSz="907583"/>
            <a:r>
              <a:rPr lang="en-US" dirty="0">
                <a:solidFill>
                  <a:schemeClr val="tx1"/>
                </a:solidFill>
                <a:latin typeface="Corbel" panose="020B0503020204020204" pitchFamily="34" charset="0"/>
              </a:rPr>
              <a:t>The non-charity has to report back to the intermediary organization (registered charity) in enough detail that the intermediary organization can show it is controlling the use of funds and can account for them</a:t>
            </a:r>
          </a:p>
          <a:p>
            <a:pPr defTabSz="907583"/>
            <a:endParaRPr lang="en-US" dirty="0">
              <a:latin typeface="Corbel" panose="020B050302020402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8</a:t>
            </a:fld>
            <a:endParaRPr lang="en-US"/>
          </a:p>
        </p:txBody>
      </p:sp>
    </p:spTree>
    <p:extLst>
      <p:ext uri="{BB962C8B-B14F-4D97-AF65-F5344CB8AC3E}">
        <p14:creationId xmlns:p14="http://schemas.microsoft.com/office/powerpoint/2010/main" val="1873806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1D84A8-0666-48E5-8E7B-909AEAF8691C}" type="slidenum">
              <a:rPr lang="en-US" smtClean="0"/>
              <a:pPr>
                <a:defRPr/>
              </a:pPr>
              <a:t>9</a:t>
            </a:fld>
            <a:endParaRPr lang="en-US"/>
          </a:p>
        </p:txBody>
      </p:sp>
    </p:spTree>
    <p:extLst>
      <p:ext uri="{BB962C8B-B14F-4D97-AF65-F5344CB8AC3E}">
        <p14:creationId xmlns:p14="http://schemas.microsoft.com/office/powerpoint/2010/main" val="1779575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r>
              <a:rPr lang="en-CA"/>
              <a:t>City of Kelowna / Central Okanagan Foundation   - Grants 2007</a:t>
            </a:r>
          </a:p>
        </p:txBody>
      </p:sp>
      <p:sp>
        <p:nvSpPr>
          <p:cNvPr id="6" name="Slide Number Placeholder 5"/>
          <p:cNvSpPr>
            <a:spLocks noGrp="1"/>
          </p:cNvSpPr>
          <p:nvPr>
            <p:ph type="sldNum" sz="quarter" idx="12"/>
          </p:nvPr>
        </p:nvSpPr>
        <p:spPr/>
        <p:txBody>
          <a:bodyPr/>
          <a:lstStyle/>
          <a:p>
            <a:pPr>
              <a:defRPr/>
            </a:pPr>
            <a:fld id="{3293F5F2-52A7-42B7-8A65-2CEB1DFEFFE7}" type="slidenum">
              <a:rPr lang="en-CA" smtClean="0"/>
              <a:pPr>
                <a:defRPr/>
              </a:pPr>
              <a:t>‹#›</a:t>
            </a:fld>
            <a:endParaRPr lang="en-CA"/>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r>
              <a:rPr lang="en-CA"/>
              <a:t>City of Kelowna / Central Okanagan Foundation   - Grants 2007</a:t>
            </a:r>
          </a:p>
        </p:txBody>
      </p:sp>
      <p:sp>
        <p:nvSpPr>
          <p:cNvPr id="6" name="Slide Number Placeholder 5"/>
          <p:cNvSpPr>
            <a:spLocks noGrp="1"/>
          </p:cNvSpPr>
          <p:nvPr>
            <p:ph type="sldNum" sz="quarter" idx="12"/>
          </p:nvPr>
        </p:nvSpPr>
        <p:spPr/>
        <p:txBody>
          <a:bodyPr/>
          <a:lstStyle/>
          <a:p>
            <a:pPr>
              <a:defRPr/>
            </a:pPr>
            <a:fld id="{FE1B0322-49E6-4B73-942C-91660A8C30A4}" type="slidenum">
              <a:rPr lang="en-CA" smtClean="0"/>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r>
              <a:rPr lang="en-CA"/>
              <a:t>City of Kelowna / Central Okanagan Foundation   - Grants 2007</a:t>
            </a:r>
          </a:p>
        </p:txBody>
      </p:sp>
      <p:sp>
        <p:nvSpPr>
          <p:cNvPr id="6" name="Slide Number Placeholder 5"/>
          <p:cNvSpPr>
            <a:spLocks noGrp="1"/>
          </p:cNvSpPr>
          <p:nvPr>
            <p:ph type="sldNum" sz="quarter" idx="12"/>
          </p:nvPr>
        </p:nvSpPr>
        <p:spPr/>
        <p:txBody>
          <a:bodyPr/>
          <a:lstStyle/>
          <a:p>
            <a:pPr>
              <a:defRPr/>
            </a:pPr>
            <a:fld id="{B042388E-DF39-49A0-9425-DE3FB8120C74}" type="slidenum">
              <a:rPr lang="en-CA" smtClean="0"/>
              <a:pPr>
                <a:defRPr/>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CA"/>
          </a:p>
        </p:txBody>
      </p:sp>
      <p:sp>
        <p:nvSpPr>
          <p:cNvPr id="7" name="Rectangle 5"/>
          <p:cNvSpPr>
            <a:spLocks noGrp="1" noChangeArrowheads="1"/>
          </p:cNvSpPr>
          <p:nvPr>
            <p:ph type="ftr" sz="quarter" idx="11"/>
          </p:nvPr>
        </p:nvSpPr>
        <p:spPr>
          <a:ln/>
        </p:spPr>
        <p:txBody>
          <a:bodyPr/>
          <a:lstStyle>
            <a:lvl1pPr>
              <a:defRPr/>
            </a:lvl1pPr>
          </a:lstStyle>
          <a:p>
            <a:pPr>
              <a:defRPr/>
            </a:pPr>
            <a:r>
              <a:rPr lang="en-CA"/>
              <a:t>City of Kelowna / Central Okanagan Foundation   - Grants 2007</a:t>
            </a:r>
          </a:p>
        </p:txBody>
      </p:sp>
      <p:sp>
        <p:nvSpPr>
          <p:cNvPr id="8" name="Rectangle 6"/>
          <p:cNvSpPr>
            <a:spLocks noGrp="1" noChangeArrowheads="1"/>
          </p:cNvSpPr>
          <p:nvPr>
            <p:ph type="sldNum" sz="quarter" idx="12"/>
          </p:nvPr>
        </p:nvSpPr>
        <p:spPr>
          <a:ln/>
        </p:spPr>
        <p:txBody>
          <a:bodyPr/>
          <a:lstStyle>
            <a:lvl1pPr>
              <a:defRPr/>
            </a:lvl1pPr>
          </a:lstStyle>
          <a:p>
            <a:pPr>
              <a:defRPr/>
            </a:pPr>
            <a:fld id="{6421E99D-8A6C-45FE-BFA0-5F21E23D29AE}" type="slidenum">
              <a:rPr lang="en-CA"/>
              <a:pPr>
                <a:defRPr/>
              </a:pPr>
              <a:t>‹#›</a:t>
            </a:fld>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4114800"/>
          </a:xfrm>
        </p:spPr>
        <p:txBody>
          <a:bodyPr/>
          <a:lstStyle/>
          <a:p>
            <a:pPr lvl="0"/>
            <a:r>
              <a:rPr lang="en-US" noProof="0"/>
              <a:t>Click icon to add clip art</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r>
              <a:rPr lang="en-CA"/>
              <a:t>City of Kelowna / Central Okanagan Foundation   - Grants 2007</a:t>
            </a:r>
          </a:p>
        </p:txBody>
      </p:sp>
      <p:sp>
        <p:nvSpPr>
          <p:cNvPr id="7" name="Rectangle 6"/>
          <p:cNvSpPr>
            <a:spLocks noGrp="1" noChangeArrowheads="1"/>
          </p:cNvSpPr>
          <p:nvPr>
            <p:ph type="sldNum" sz="quarter" idx="12"/>
          </p:nvPr>
        </p:nvSpPr>
        <p:spPr>
          <a:ln/>
        </p:spPr>
        <p:txBody>
          <a:bodyPr/>
          <a:lstStyle>
            <a:lvl1pPr>
              <a:defRPr/>
            </a:lvl1pPr>
          </a:lstStyle>
          <a:p>
            <a:pPr>
              <a:defRPr/>
            </a:pPr>
            <a:fld id="{5E5A5CDD-7516-4294-A380-E813F6D067AF}" type="slidenum">
              <a:rPr lang="en-CA"/>
              <a:pPr>
                <a:defRPr/>
              </a:pPr>
              <a:t>‹#›</a:t>
            </a:fld>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r>
              <a:rPr lang="en-CA"/>
              <a:t>City of Kelowna / Central Okanagan Foundation   - Grants 2007</a:t>
            </a:r>
          </a:p>
        </p:txBody>
      </p:sp>
      <p:sp>
        <p:nvSpPr>
          <p:cNvPr id="7" name="Rectangle 6"/>
          <p:cNvSpPr>
            <a:spLocks noGrp="1" noChangeArrowheads="1"/>
          </p:cNvSpPr>
          <p:nvPr>
            <p:ph type="sldNum" sz="quarter" idx="12"/>
          </p:nvPr>
        </p:nvSpPr>
        <p:spPr>
          <a:ln/>
        </p:spPr>
        <p:txBody>
          <a:bodyPr/>
          <a:lstStyle>
            <a:lvl1pPr>
              <a:defRPr/>
            </a:lvl1pPr>
          </a:lstStyle>
          <a:p>
            <a:pPr>
              <a:defRPr/>
            </a:pPr>
            <a:fld id="{9C08990C-8FAB-48CD-B382-7D4A1B123E38}"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r>
              <a:rPr lang="en-CA"/>
              <a:t>City of Kelowna / Central Okanagan Foundation   - Grants 2007</a:t>
            </a:r>
          </a:p>
        </p:txBody>
      </p:sp>
      <p:sp>
        <p:nvSpPr>
          <p:cNvPr id="6" name="Slide Number Placeholder 5"/>
          <p:cNvSpPr>
            <a:spLocks noGrp="1"/>
          </p:cNvSpPr>
          <p:nvPr>
            <p:ph type="sldNum" sz="quarter" idx="12"/>
          </p:nvPr>
        </p:nvSpPr>
        <p:spPr/>
        <p:txBody>
          <a:bodyPr/>
          <a:lstStyle/>
          <a:p>
            <a:pPr>
              <a:defRPr/>
            </a:pPr>
            <a:fld id="{8DD40716-E783-4583-8F72-0FFA124083D5}" type="slidenum">
              <a:rPr lang="en-CA" smtClean="0"/>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CA"/>
          </a:p>
        </p:txBody>
      </p:sp>
      <p:sp>
        <p:nvSpPr>
          <p:cNvPr id="5" name="Footer Placeholder 4"/>
          <p:cNvSpPr>
            <a:spLocks noGrp="1"/>
          </p:cNvSpPr>
          <p:nvPr>
            <p:ph type="ftr" sz="quarter" idx="11"/>
          </p:nvPr>
        </p:nvSpPr>
        <p:spPr/>
        <p:txBody>
          <a:bodyPr/>
          <a:lstStyle/>
          <a:p>
            <a:pPr>
              <a:defRPr/>
            </a:pPr>
            <a:r>
              <a:rPr lang="en-CA"/>
              <a:t>City of Kelowna / Central Okanagan Foundation   - Grants 2007</a:t>
            </a:r>
          </a:p>
        </p:txBody>
      </p:sp>
      <p:sp>
        <p:nvSpPr>
          <p:cNvPr id="6" name="Slide Number Placeholder 5"/>
          <p:cNvSpPr>
            <a:spLocks noGrp="1"/>
          </p:cNvSpPr>
          <p:nvPr>
            <p:ph type="sldNum" sz="quarter" idx="12"/>
          </p:nvPr>
        </p:nvSpPr>
        <p:spPr/>
        <p:txBody>
          <a:bodyPr/>
          <a:lstStyle/>
          <a:p>
            <a:pPr>
              <a:defRPr/>
            </a:pPr>
            <a:fld id="{E60B99D0-B9AA-413D-AD0B-5B22B2B5DBE9}" type="slidenum">
              <a:rPr lang="en-CA" smtClean="0"/>
              <a:pPr>
                <a:defRPr/>
              </a:pPr>
              <a:t>‹#›</a:t>
            </a:fld>
            <a:endParaRPr lang="en-C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r>
              <a:rPr lang="en-CA"/>
              <a:t>City of Kelowna / Central Okanagan Foundation   - Grants 2007</a:t>
            </a:r>
          </a:p>
        </p:txBody>
      </p:sp>
      <p:sp>
        <p:nvSpPr>
          <p:cNvPr id="7" name="Slide Number Placeholder 6"/>
          <p:cNvSpPr>
            <a:spLocks noGrp="1"/>
          </p:cNvSpPr>
          <p:nvPr>
            <p:ph type="sldNum" sz="quarter" idx="12"/>
          </p:nvPr>
        </p:nvSpPr>
        <p:spPr/>
        <p:txBody>
          <a:bodyPr/>
          <a:lstStyle/>
          <a:p>
            <a:pPr>
              <a:defRPr/>
            </a:pPr>
            <a:fld id="{CEC57E30-A13D-40AF-8388-757DB59E4E66}" type="slidenum">
              <a:rPr lang="en-CA" smtClean="0"/>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CA"/>
          </a:p>
        </p:txBody>
      </p:sp>
      <p:sp>
        <p:nvSpPr>
          <p:cNvPr id="8" name="Footer Placeholder 7"/>
          <p:cNvSpPr>
            <a:spLocks noGrp="1"/>
          </p:cNvSpPr>
          <p:nvPr>
            <p:ph type="ftr" sz="quarter" idx="11"/>
          </p:nvPr>
        </p:nvSpPr>
        <p:spPr/>
        <p:txBody>
          <a:bodyPr/>
          <a:lstStyle/>
          <a:p>
            <a:pPr>
              <a:defRPr/>
            </a:pPr>
            <a:r>
              <a:rPr lang="en-CA"/>
              <a:t>City of Kelowna / Central Okanagan Foundation   - Grants 2007</a:t>
            </a:r>
          </a:p>
        </p:txBody>
      </p:sp>
      <p:sp>
        <p:nvSpPr>
          <p:cNvPr id="9" name="Slide Number Placeholder 8"/>
          <p:cNvSpPr>
            <a:spLocks noGrp="1"/>
          </p:cNvSpPr>
          <p:nvPr>
            <p:ph type="sldNum" sz="quarter" idx="12"/>
          </p:nvPr>
        </p:nvSpPr>
        <p:spPr/>
        <p:txBody>
          <a:bodyPr/>
          <a:lstStyle/>
          <a:p>
            <a:pPr>
              <a:defRPr/>
            </a:pPr>
            <a:fld id="{7772C12A-5A58-4DE9-90EE-7591277CE0EF}" type="slidenum">
              <a:rPr lang="en-CA" smtClean="0"/>
              <a:pPr>
                <a:defRPr/>
              </a:pPr>
              <a:t>‹#›</a:t>
            </a:fld>
            <a:endParaRPr lang="en-C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CA"/>
          </a:p>
        </p:txBody>
      </p:sp>
      <p:sp>
        <p:nvSpPr>
          <p:cNvPr id="4" name="Footer Placeholder 3"/>
          <p:cNvSpPr>
            <a:spLocks noGrp="1"/>
          </p:cNvSpPr>
          <p:nvPr>
            <p:ph type="ftr" sz="quarter" idx="11"/>
          </p:nvPr>
        </p:nvSpPr>
        <p:spPr/>
        <p:txBody>
          <a:bodyPr/>
          <a:lstStyle/>
          <a:p>
            <a:pPr>
              <a:defRPr/>
            </a:pPr>
            <a:r>
              <a:rPr lang="en-CA"/>
              <a:t>City of Kelowna / Central Okanagan Foundation   - Grants 2007</a:t>
            </a:r>
          </a:p>
        </p:txBody>
      </p:sp>
      <p:sp>
        <p:nvSpPr>
          <p:cNvPr id="5" name="Slide Number Placeholder 4"/>
          <p:cNvSpPr>
            <a:spLocks noGrp="1"/>
          </p:cNvSpPr>
          <p:nvPr>
            <p:ph type="sldNum" sz="quarter" idx="12"/>
          </p:nvPr>
        </p:nvSpPr>
        <p:spPr/>
        <p:txBody>
          <a:bodyPr/>
          <a:lstStyle/>
          <a:p>
            <a:pPr>
              <a:defRPr/>
            </a:pPr>
            <a:fld id="{1F86D446-FEEE-4CCC-8A97-DBAFDA9CEE6C}" type="slidenum">
              <a:rPr lang="en-CA" smtClean="0"/>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CA"/>
          </a:p>
        </p:txBody>
      </p:sp>
      <p:sp>
        <p:nvSpPr>
          <p:cNvPr id="3" name="Footer Placeholder 2"/>
          <p:cNvSpPr>
            <a:spLocks noGrp="1"/>
          </p:cNvSpPr>
          <p:nvPr>
            <p:ph type="ftr" sz="quarter" idx="11"/>
          </p:nvPr>
        </p:nvSpPr>
        <p:spPr/>
        <p:txBody>
          <a:bodyPr/>
          <a:lstStyle/>
          <a:p>
            <a:pPr>
              <a:defRPr/>
            </a:pPr>
            <a:r>
              <a:rPr lang="en-CA"/>
              <a:t>City of Kelowna / Central Okanagan Foundation   - Grants 2007</a:t>
            </a:r>
          </a:p>
        </p:txBody>
      </p:sp>
      <p:sp>
        <p:nvSpPr>
          <p:cNvPr id="4" name="Slide Number Placeholder 3"/>
          <p:cNvSpPr>
            <a:spLocks noGrp="1"/>
          </p:cNvSpPr>
          <p:nvPr>
            <p:ph type="sldNum" sz="quarter" idx="12"/>
          </p:nvPr>
        </p:nvSpPr>
        <p:spPr/>
        <p:txBody>
          <a:bodyPr/>
          <a:lstStyle/>
          <a:p>
            <a:pPr>
              <a:defRPr/>
            </a:pPr>
            <a:fld id="{99C99206-3765-4244-9207-E818F917E793}" type="slidenum">
              <a:rPr lang="en-CA" smtClean="0"/>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r>
              <a:rPr lang="en-CA"/>
              <a:t>City of Kelowna / Central Okanagan Foundation   - Grants 2007</a:t>
            </a:r>
          </a:p>
        </p:txBody>
      </p:sp>
      <p:sp>
        <p:nvSpPr>
          <p:cNvPr id="7" name="Slide Number Placeholder 6"/>
          <p:cNvSpPr>
            <a:spLocks noGrp="1"/>
          </p:cNvSpPr>
          <p:nvPr>
            <p:ph type="sldNum" sz="quarter" idx="12"/>
          </p:nvPr>
        </p:nvSpPr>
        <p:spPr/>
        <p:txBody>
          <a:bodyPr/>
          <a:lstStyle/>
          <a:p>
            <a:pPr>
              <a:defRPr/>
            </a:pPr>
            <a:fld id="{19376ABF-6C14-4DFA-97BC-FB0A2310017A}" type="slidenum">
              <a:rPr lang="en-CA" smtClean="0"/>
              <a:pPr>
                <a:defRPr/>
              </a:pPr>
              <a:t>‹#›</a:t>
            </a:fld>
            <a:endParaRPr lang="en-CA"/>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CA"/>
          </a:p>
        </p:txBody>
      </p:sp>
      <p:sp>
        <p:nvSpPr>
          <p:cNvPr id="6" name="Footer Placeholder 5"/>
          <p:cNvSpPr>
            <a:spLocks noGrp="1"/>
          </p:cNvSpPr>
          <p:nvPr>
            <p:ph type="ftr" sz="quarter" idx="11"/>
          </p:nvPr>
        </p:nvSpPr>
        <p:spPr/>
        <p:txBody>
          <a:bodyPr/>
          <a:lstStyle/>
          <a:p>
            <a:pPr>
              <a:defRPr/>
            </a:pPr>
            <a:r>
              <a:rPr lang="en-CA"/>
              <a:t>City of Kelowna / Central Okanagan Foundation   - Grants 2007</a:t>
            </a:r>
          </a:p>
        </p:txBody>
      </p:sp>
      <p:sp>
        <p:nvSpPr>
          <p:cNvPr id="7" name="Slide Number Placeholder 6"/>
          <p:cNvSpPr>
            <a:spLocks noGrp="1"/>
          </p:cNvSpPr>
          <p:nvPr>
            <p:ph type="sldNum" sz="quarter" idx="12"/>
          </p:nvPr>
        </p:nvSpPr>
        <p:spPr/>
        <p:txBody>
          <a:bodyPr/>
          <a:lstStyle/>
          <a:p>
            <a:pPr>
              <a:defRPr/>
            </a:pPr>
            <a:fld id="{B1DDCAFE-12C9-47D6-B9DF-E872BA088150}" type="slidenum">
              <a:rPr lang="en-CA" smtClean="0"/>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CA"/>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CA"/>
              <a:t>City of Kelowna / Central Okanagan Foundation   - Grants 2007</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2BE07B57-1F12-40A9-BA99-991A1510E44C}" type="slidenum">
              <a:rPr lang="en-CA" smtClean="0"/>
              <a:pPr>
                <a:defRPr/>
              </a:pPr>
              <a:t>‹#›</a:t>
            </a:fld>
            <a:endParaRPr lang="en-CA"/>
          </a:p>
        </p:txBody>
      </p:sp>
    </p:spTree>
  </p:cSld>
  <p:clrMap bg1="lt1" tx1="dk1" bg2="lt2" tx2="dk2" accent1="accent1" accent2="accent2" accent3="accent3" accent4="accent4" accent5="accent5" accent6="accent6" hlink="hlink" folHlink="folHlink"/>
  <p:sldLayoutIdLst>
    <p:sldLayoutId id="2147485145" r:id="rId1"/>
    <p:sldLayoutId id="2147485146" r:id="rId2"/>
    <p:sldLayoutId id="2147485147" r:id="rId3"/>
    <p:sldLayoutId id="2147485148" r:id="rId4"/>
    <p:sldLayoutId id="2147485149" r:id="rId5"/>
    <p:sldLayoutId id="2147485150" r:id="rId6"/>
    <p:sldLayoutId id="2147485151" r:id="rId7"/>
    <p:sldLayoutId id="2147485152" r:id="rId8"/>
    <p:sldLayoutId id="2147485153" r:id="rId9"/>
    <p:sldLayoutId id="2147485154" r:id="rId10"/>
    <p:sldLayoutId id="2147485155" r:id="rId11"/>
    <p:sldLayoutId id="2147485156" r:id="rId12"/>
    <p:sldLayoutId id="2147485157" r:id="rId13"/>
    <p:sldLayoutId id="2147485158" r:id="rId14"/>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abbie@centralokanaganfoundation.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joanne@centralokanaganfoundation.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abbie@centralokanaganfoundation.or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990600"/>
          </a:xfrm>
        </p:spPr>
        <p:txBody>
          <a:bodyPr>
            <a:noAutofit/>
          </a:bodyPr>
          <a:lstStyle/>
          <a:p>
            <a:pPr algn="ctr"/>
            <a:r>
              <a:rPr lang="en-US" b="1">
                <a:solidFill>
                  <a:schemeClr val="accent2">
                    <a:lumMod val="75000"/>
                  </a:schemeClr>
                </a:solidFill>
                <a:latin typeface="Corbel" panose="020B0503020204020204" pitchFamily="34" charset="0"/>
              </a:rPr>
              <a:t>City of Kelowna Community Social Development Grant Program  2023</a:t>
            </a:r>
            <a:endParaRPr lang="en-US">
              <a:solidFill>
                <a:schemeClr val="accent2">
                  <a:lumMod val="75000"/>
                </a:schemeClr>
              </a:solidFill>
              <a:latin typeface="Corbel" panose="020B0503020204020204" pitchFamily="34" charset="0"/>
            </a:endParaRPr>
          </a:p>
        </p:txBody>
      </p:sp>
      <p:pic>
        <p:nvPicPr>
          <p:cNvPr id="8" name="Content Placeholder 7"/>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5515336" y="3414131"/>
            <a:ext cx="2485664" cy="1447801"/>
          </a:xfrm>
          <a:prstGeom prst="rect">
            <a:avLst/>
          </a:prstGeom>
          <a:noFill/>
          <a:ln>
            <a:noFill/>
          </a:ln>
        </p:spPr>
      </p:pic>
      <p:pic>
        <p:nvPicPr>
          <p:cNvPr id="1026" name="Picture 2"/>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1143000" y="3048000"/>
            <a:ext cx="2544645"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266950" y="5649686"/>
            <a:ext cx="4610100" cy="646331"/>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a:t>INTAKE: </a:t>
            </a:r>
          </a:p>
          <a:p>
            <a:pPr algn="ctr"/>
            <a:r>
              <a:rPr lang="en-US" b="1"/>
              <a:t>3:30 pm Friday, February 24.2023</a:t>
            </a:r>
          </a:p>
        </p:txBody>
      </p:sp>
    </p:spTree>
    <p:extLst>
      <p:ext uri="{BB962C8B-B14F-4D97-AF65-F5344CB8AC3E}">
        <p14:creationId xmlns:p14="http://schemas.microsoft.com/office/powerpoint/2010/main" val="3771200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533400"/>
            <a:ext cx="7391400" cy="990600"/>
          </a:xfrm>
        </p:spPr>
        <p:txBody>
          <a:bodyPr>
            <a:normAutofit/>
          </a:bodyPr>
          <a:lstStyle/>
          <a:p>
            <a:pPr algn="ctr"/>
            <a:r>
              <a:rPr lang="en-US" b="1">
                <a:solidFill>
                  <a:schemeClr val="accent2">
                    <a:lumMod val="75000"/>
                  </a:schemeClr>
                </a:solidFill>
                <a:latin typeface="Corbel" panose="020B0503020204020204" pitchFamily="34" charset="0"/>
              </a:rPr>
              <a:t>Ineligibility Cont’d:</a:t>
            </a:r>
          </a:p>
        </p:txBody>
      </p:sp>
      <p:sp>
        <p:nvSpPr>
          <p:cNvPr id="8" name="Content Placeholder 7"/>
          <p:cNvSpPr>
            <a:spLocks noGrp="1"/>
          </p:cNvSpPr>
          <p:nvPr>
            <p:ph idx="1"/>
          </p:nvPr>
        </p:nvSpPr>
        <p:spPr>
          <a:xfrm>
            <a:off x="457200" y="1371600"/>
            <a:ext cx="8229600" cy="4876800"/>
          </a:xfrm>
        </p:spPr>
        <p:txBody>
          <a:bodyPr>
            <a:normAutofit fontScale="92500" lnSpcReduction="10000"/>
          </a:bodyPr>
          <a:lstStyle/>
          <a:p>
            <a:pPr>
              <a:lnSpc>
                <a:spcPct val="150000"/>
              </a:lnSpc>
              <a:buClr>
                <a:srgbClr val="000066"/>
              </a:buClr>
              <a:defRPr/>
            </a:pPr>
            <a:r>
              <a:rPr lang="en-US" dirty="0">
                <a:latin typeface="Corbel" panose="020B0503020204020204" pitchFamily="34" charset="0"/>
              </a:rPr>
              <a:t>Deficit reduction</a:t>
            </a:r>
          </a:p>
          <a:p>
            <a:pPr>
              <a:lnSpc>
                <a:spcPct val="150000"/>
              </a:lnSpc>
              <a:buClr>
                <a:srgbClr val="000066"/>
              </a:buClr>
              <a:defRPr/>
            </a:pPr>
            <a:r>
              <a:rPr lang="en-US" dirty="0">
                <a:latin typeface="Corbel" panose="020B0503020204020204" pitchFamily="34" charset="0"/>
              </a:rPr>
              <a:t>Bursaries or scholarships</a:t>
            </a:r>
          </a:p>
          <a:p>
            <a:pPr>
              <a:lnSpc>
                <a:spcPct val="150000"/>
              </a:lnSpc>
              <a:buClr>
                <a:srgbClr val="000066"/>
              </a:buClr>
              <a:defRPr/>
            </a:pPr>
            <a:r>
              <a:rPr lang="en-US" dirty="0">
                <a:latin typeface="Corbel" panose="020B0503020204020204" pitchFamily="34" charset="0"/>
              </a:rPr>
              <a:t>Activities focused on politics, education, religion or advocacy</a:t>
            </a:r>
          </a:p>
          <a:p>
            <a:pPr>
              <a:lnSpc>
                <a:spcPct val="150000"/>
              </a:lnSpc>
              <a:buClr>
                <a:srgbClr val="000066"/>
              </a:buClr>
              <a:defRPr/>
            </a:pPr>
            <a:r>
              <a:rPr lang="en-US" dirty="0">
                <a:latin typeface="Corbel" panose="020B0503020204020204" pitchFamily="34" charset="0"/>
              </a:rPr>
              <a:t>Programs that offer direct financial assistance to individuals  or families</a:t>
            </a:r>
          </a:p>
          <a:p>
            <a:pPr>
              <a:lnSpc>
                <a:spcPct val="150000"/>
              </a:lnSpc>
              <a:buClr>
                <a:srgbClr val="000066"/>
              </a:buClr>
              <a:defRPr/>
            </a:pPr>
            <a:r>
              <a:rPr lang="en-US" dirty="0">
                <a:latin typeface="Corbel" panose="020B0503020204020204" pitchFamily="34" charset="0"/>
              </a:rPr>
              <a:t>Programs which duplicate services that fall within the mandate of a senior government agency</a:t>
            </a:r>
          </a:p>
          <a:p>
            <a:pPr>
              <a:lnSpc>
                <a:spcPct val="150000"/>
              </a:lnSpc>
              <a:buClr>
                <a:srgbClr val="000066"/>
              </a:buClr>
              <a:defRPr/>
            </a:pPr>
            <a:r>
              <a:rPr lang="en-US" dirty="0">
                <a:latin typeface="Corbel" panose="020B0503020204020204" pitchFamily="34" charset="0"/>
              </a:rPr>
              <a:t>Major building or other major capital projects (limited capital costs are eligible)</a:t>
            </a:r>
          </a:p>
          <a:p>
            <a:endParaRPr lang="en-US" dirty="0"/>
          </a:p>
        </p:txBody>
      </p:sp>
    </p:spTree>
    <p:extLst>
      <p:ext uri="{BB962C8B-B14F-4D97-AF65-F5344CB8AC3E}">
        <p14:creationId xmlns:p14="http://schemas.microsoft.com/office/powerpoint/2010/main" val="3495886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914400" y="533400"/>
            <a:ext cx="7391400" cy="914400"/>
          </a:xfrm>
        </p:spPr>
        <p:txBody>
          <a:bodyPr>
            <a:noAutofit/>
          </a:bodyPr>
          <a:lstStyle/>
          <a:p>
            <a:pPr algn="ctr" eaLnBrk="1" hangingPunct="1">
              <a:defRPr/>
            </a:pPr>
            <a:r>
              <a:rPr lang="en-US" sz="4000" b="1">
                <a:solidFill>
                  <a:schemeClr val="accent2">
                    <a:lumMod val="75000"/>
                  </a:schemeClr>
                </a:solidFill>
                <a:latin typeface="Corbel" panose="020B0503020204020204" pitchFamily="34" charset="0"/>
              </a:rPr>
              <a:t>Geographical Requirements</a:t>
            </a:r>
          </a:p>
        </p:txBody>
      </p:sp>
      <p:sp>
        <p:nvSpPr>
          <p:cNvPr id="6150" name="Rectangle 3"/>
          <p:cNvSpPr>
            <a:spLocks noGrp="1" noChangeArrowheads="1"/>
          </p:cNvSpPr>
          <p:nvPr>
            <p:ph type="body" sz="half" idx="1"/>
          </p:nvPr>
        </p:nvSpPr>
        <p:spPr>
          <a:xfrm>
            <a:off x="457200" y="1752600"/>
            <a:ext cx="8153400" cy="4114800"/>
          </a:xfrm>
        </p:spPr>
        <p:txBody>
          <a:bodyPr>
            <a:normAutofit/>
          </a:bodyPr>
          <a:lstStyle/>
          <a:p>
            <a:pPr marL="393192" lvl="1" indent="0">
              <a:lnSpc>
                <a:spcPct val="120000"/>
              </a:lnSpc>
              <a:buNone/>
            </a:pPr>
            <a:r>
              <a:rPr lang="en-US" sz="3200" dirty="0">
                <a:solidFill>
                  <a:srgbClr val="000066"/>
                </a:solidFill>
                <a:latin typeface="Corbel" panose="020B0503020204020204" pitchFamily="34" charset="0"/>
              </a:rPr>
              <a:t>Geographic limits:</a:t>
            </a:r>
          </a:p>
          <a:p>
            <a:pPr marL="393192" lvl="1" indent="0">
              <a:lnSpc>
                <a:spcPct val="120000"/>
              </a:lnSpc>
              <a:buNone/>
            </a:pPr>
            <a:r>
              <a:rPr lang="en-US" sz="3200" dirty="0">
                <a:solidFill>
                  <a:schemeClr val="tx1"/>
                </a:solidFill>
                <a:latin typeface="Corbel" panose="020B0503020204020204" pitchFamily="34" charset="0"/>
              </a:rPr>
              <a:t>P</a:t>
            </a:r>
            <a:r>
              <a:rPr lang="en-US" sz="3200" dirty="0">
                <a:solidFill>
                  <a:schemeClr val="tx1"/>
                </a:solidFill>
                <a:effectLst/>
                <a:latin typeface="Corbel" panose="020B0503020204020204" pitchFamily="34" charset="0"/>
              </a:rPr>
              <a:t>rograms crossing city boundaries are eligible to apply for funding; </a:t>
            </a:r>
            <a:r>
              <a:rPr lang="en-US" sz="3200" dirty="0">
                <a:latin typeface="Corbel" panose="020B0503020204020204" pitchFamily="34" charset="0"/>
              </a:rPr>
              <a:t>however, </a:t>
            </a:r>
            <a:r>
              <a:rPr lang="en-US" sz="3200" dirty="0">
                <a:solidFill>
                  <a:schemeClr val="tx1"/>
                </a:solidFill>
                <a:latin typeface="Corbel" panose="020B0503020204020204" pitchFamily="34" charset="0"/>
              </a:rPr>
              <a:t>grant funds can </a:t>
            </a:r>
            <a:r>
              <a:rPr lang="en-US" sz="3200" b="1" dirty="0">
                <a:solidFill>
                  <a:srgbClr val="050A0F"/>
                </a:solidFill>
                <a:latin typeface="Corbel" panose="020B0503020204020204" pitchFamily="34" charset="0"/>
              </a:rPr>
              <a:t>ONLY</a:t>
            </a:r>
            <a:r>
              <a:rPr lang="en-US" sz="3200" dirty="0">
                <a:solidFill>
                  <a:schemeClr val="tx1"/>
                </a:solidFill>
                <a:latin typeface="Corbel" panose="020B0503020204020204" pitchFamily="34" charset="0"/>
              </a:rPr>
              <a:t> be used for the portion delivered within the City of Kelowna, for the benefit of City of Kelowna residents.</a:t>
            </a:r>
          </a:p>
          <a:p>
            <a:pPr lvl="1" eaLnBrk="1" hangingPunct="1"/>
            <a:endParaRPr lang="en-US" u="sng" dirty="0">
              <a:solidFill>
                <a:srgbClr val="000066"/>
              </a:solidFill>
              <a:latin typeface="Calibri" panose="020F0502020204030204" pitchFamily="34" charset="0"/>
            </a:endParaRPr>
          </a:p>
          <a:p>
            <a:pPr lvl="1" eaLnBrk="1" hangingPunct="1"/>
            <a:endParaRPr lang="en-US" u="sng" dirty="0">
              <a:solidFill>
                <a:srgbClr val="000066"/>
              </a:solidFill>
              <a:effectLst/>
            </a:endParaRPr>
          </a:p>
          <a:p>
            <a:pPr lvl="1" eaLnBrk="1" hangingPunct="1"/>
            <a:endParaRPr lang="en-US" dirty="0">
              <a:solidFill>
                <a:srgbClr val="000066"/>
              </a:solidFill>
              <a:effectLst/>
            </a:endParaRPr>
          </a:p>
          <a:p>
            <a:pPr lvl="1" eaLnBrk="1" hangingPunct="1"/>
            <a:endParaRPr lang="en-US" dirty="0">
              <a:solidFill>
                <a:srgbClr val="000066"/>
              </a:solidFill>
              <a:effectLst/>
            </a:endParaRPr>
          </a:p>
        </p:txBody>
      </p:sp>
    </p:spTree>
    <p:extLst>
      <p:ext uri="{BB962C8B-B14F-4D97-AF65-F5344CB8AC3E}">
        <p14:creationId xmlns:p14="http://schemas.microsoft.com/office/powerpoint/2010/main" val="3752776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838200" y="457200"/>
            <a:ext cx="7391400" cy="1066800"/>
          </a:xfrm>
        </p:spPr>
        <p:txBody>
          <a:bodyPr>
            <a:noAutofit/>
          </a:bodyPr>
          <a:lstStyle/>
          <a:p>
            <a:pPr algn="ctr" eaLnBrk="1" hangingPunct="1">
              <a:defRPr/>
            </a:pPr>
            <a:r>
              <a:rPr lang="en-US" b="1">
                <a:solidFill>
                  <a:schemeClr val="accent2">
                    <a:lumMod val="75000"/>
                  </a:schemeClr>
                </a:solidFill>
                <a:latin typeface="Corbel" panose="020B0503020204020204" pitchFamily="34" charset="0"/>
              </a:rPr>
              <a:t>Community Social Development: </a:t>
            </a:r>
            <a:br>
              <a:rPr lang="en-US" b="1">
                <a:solidFill>
                  <a:schemeClr val="accent2">
                    <a:lumMod val="75000"/>
                  </a:schemeClr>
                </a:solidFill>
                <a:latin typeface="Corbel" panose="020B0503020204020204" pitchFamily="34" charset="0"/>
              </a:rPr>
            </a:br>
            <a:r>
              <a:rPr lang="en-US" b="1">
                <a:solidFill>
                  <a:schemeClr val="accent2">
                    <a:lumMod val="75000"/>
                  </a:schemeClr>
                </a:solidFill>
                <a:latin typeface="Corbel" panose="020B0503020204020204" pitchFamily="34" charset="0"/>
              </a:rPr>
              <a:t>3 Grant Categories</a:t>
            </a:r>
          </a:p>
        </p:txBody>
      </p:sp>
      <p:sp>
        <p:nvSpPr>
          <p:cNvPr id="65539" name="Rectangle 3"/>
          <p:cNvSpPr>
            <a:spLocks noGrp="1" noChangeArrowheads="1"/>
          </p:cNvSpPr>
          <p:nvPr>
            <p:ph idx="1"/>
          </p:nvPr>
        </p:nvSpPr>
        <p:spPr>
          <a:xfrm>
            <a:off x="381000" y="1828800"/>
            <a:ext cx="8382000" cy="4724400"/>
          </a:xfrm>
        </p:spPr>
        <p:txBody>
          <a:bodyPr>
            <a:noAutofit/>
          </a:bodyPr>
          <a:lstStyle/>
          <a:p>
            <a:pPr eaLnBrk="1" hangingPunct="1">
              <a:buClr>
                <a:srgbClr val="000066"/>
              </a:buClr>
              <a:buFont typeface="Wingdings" pitchFamily="2" charset="2"/>
              <a:buNone/>
              <a:defRPr/>
            </a:pPr>
            <a:r>
              <a:rPr lang="en-US" b="1" u="sng" dirty="0">
                <a:solidFill>
                  <a:schemeClr val="tx1"/>
                </a:solidFill>
                <a:effectLst/>
                <a:latin typeface="Corbel" panose="020B0503020204020204" pitchFamily="34" charset="0"/>
              </a:rPr>
              <a:t>Operationa</a:t>
            </a:r>
            <a:r>
              <a:rPr lang="en-US" u="sng" dirty="0">
                <a:solidFill>
                  <a:schemeClr val="tx1"/>
                </a:solidFill>
                <a:effectLst/>
                <a:latin typeface="Corbel" panose="020B0503020204020204" pitchFamily="34" charset="0"/>
              </a:rPr>
              <a:t>l</a:t>
            </a:r>
            <a:r>
              <a:rPr lang="en-US" b="1" u="sng" dirty="0">
                <a:solidFill>
                  <a:schemeClr val="tx1"/>
                </a:solidFill>
                <a:effectLst/>
                <a:latin typeface="Corbel" panose="020B0503020204020204" pitchFamily="34" charset="0"/>
              </a:rPr>
              <a:t> Grants</a:t>
            </a:r>
          </a:p>
          <a:p>
            <a:pPr eaLnBrk="1" hangingPunct="1">
              <a:buClr>
                <a:srgbClr val="000066"/>
              </a:buClr>
              <a:buFont typeface="Wingdings" pitchFamily="2" charset="2"/>
              <a:buNone/>
              <a:defRPr/>
            </a:pPr>
            <a:r>
              <a:rPr lang="en-US" sz="2000" dirty="0">
                <a:latin typeface="Corbel" panose="020B0503020204020204" pitchFamily="34" charset="0"/>
              </a:rPr>
              <a:t>	Assist with core operating activities and expenses</a:t>
            </a:r>
          </a:p>
          <a:p>
            <a:pPr lvl="1">
              <a:buClr>
                <a:srgbClr val="000066"/>
              </a:buClr>
              <a:defRPr/>
            </a:pPr>
            <a:r>
              <a:rPr lang="en-US" dirty="0">
                <a:latin typeface="Corbel" panose="020B0503020204020204" pitchFamily="34" charset="0"/>
              </a:rPr>
              <a:t>Maximum of</a:t>
            </a:r>
            <a:r>
              <a:rPr lang="en-US" dirty="0">
                <a:solidFill>
                  <a:schemeClr val="tx1"/>
                </a:solidFill>
                <a:effectLst/>
                <a:latin typeface="Corbel" panose="020B0503020204020204" pitchFamily="34" charset="0"/>
              </a:rPr>
              <a:t> 25% of the organization’s budget; up to $25,000.</a:t>
            </a:r>
          </a:p>
          <a:p>
            <a:pPr eaLnBrk="1" hangingPunct="1">
              <a:buClr>
                <a:srgbClr val="000066"/>
              </a:buClr>
              <a:buFont typeface="Wingdings" pitchFamily="2" charset="2"/>
              <a:buNone/>
              <a:defRPr/>
            </a:pPr>
            <a:r>
              <a:rPr lang="en-US" b="1" u="sng" dirty="0">
                <a:solidFill>
                  <a:schemeClr val="tx1"/>
                </a:solidFill>
                <a:effectLst/>
                <a:latin typeface="Corbel" panose="020B0503020204020204" pitchFamily="34" charset="0"/>
              </a:rPr>
              <a:t> Project Grants</a:t>
            </a:r>
          </a:p>
          <a:p>
            <a:pPr eaLnBrk="1" hangingPunct="1">
              <a:buClr>
                <a:srgbClr val="000066"/>
              </a:buClr>
              <a:buFont typeface="Wingdings" pitchFamily="2" charset="2"/>
              <a:buNone/>
              <a:defRPr/>
            </a:pPr>
            <a:r>
              <a:rPr lang="en-US" dirty="0">
                <a:latin typeface="Corbel" panose="020B0503020204020204" pitchFamily="34" charset="0"/>
              </a:rPr>
              <a:t>	</a:t>
            </a:r>
            <a:r>
              <a:rPr lang="en-US" sz="2000" dirty="0">
                <a:latin typeface="Corbel" panose="020B0503020204020204" pitchFamily="34" charset="0"/>
              </a:rPr>
              <a:t>To cover costs of hosting and promoting special events (facility rental, guest speakers, food, advertising, promotional items, etc.); administrative and delivery costs for </a:t>
            </a:r>
            <a:r>
              <a:rPr lang="en-US" sz="2000" dirty="0" err="1">
                <a:latin typeface="Corbel" panose="020B0503020204020204" pitchFamily="34" charset="0"/>
              </a:rPr>
              <a:t>shortterm</a:t>
            </a:r>
            <a:r>
              <a:rPr lang="en-US" sz="2000" dirty="0">
                <a:latin typeface="Corbel" panose="020B0503020204020204" pitchFamily="34" charset="0"/>
              </a:rPr>
              <a:t> programs/projects (supplies and materials, facility rental, etc.); minor capital costs (e.g. office equipment) and non-permanent staffing</a:t>
            </a:r>
            <a:endParaRPr lang="en-US" sz="2000" b="1" u="sng" dirty="0">
              <a:solidFill>
                <a:schemeClr val="tx1"/>
              </a:solidFill>
              <a:effectLst/>
              <a:latin typeface="Corbel" panose="020B0503020204020204" pitchFamily="34" charset="0"/>
            </a:endParaRPr>
          </a:p>
          <a:p>
            <a:pPr lvl="1">
              <a:buClr>
                <a:srgbClr val="000066"/>
              </a:buClr>
              <a:defRPr/>
            </a:pPr>
            <a:r>
              <a:rPr lang="en-US" dirty="0">
                <a:latin typeface="Corbel" panose="020B0503020204020204" pitchFamily="34" charset="0"/>
              </a:rPr>
              <a:t>Maximum of </a:t>
            </a:r>
            <a:r>
              <a:rPr lang="en-US" dirty="0">
                <a:solidFill>
                  <a:schemeClr val="tx1"/>
                </a:solidFill>
                <a:effectLst/>
                <a:latin typeface="Corbel" panose="020B0503020204020204" pitchFamily="34" charset="0"/>
              </a:rPr>
              <a:t>50% </a:t>
            </a:r>
            <a:r>
              <a:rPr lang="en-US" dirty="0">
                <a:latin typeface="Corbel" panose="020B0503020204020204" pitchFamily="34" charset="0"/>
              </a:rPr>
              <a:t>of the costs of the  project</a:t>
            </a:r>
            <a:r>
              <a:rPr lang="en-US" dirty="0">
                <a:solidFill>
                  <a:schemeClr val="tx1"/>
                </a:solidFill>
                <a:effectLst/>
                <a:latin typeface="Corbel" panose="020B0503020204020204" pitchFamily="34" charset="0"/>
              </a:rPr>
              <a:t>; up to $25,000.</a:t>
            </a:r>
          </a:p>
          <a:p>
            <a:pPr eaLnBrk="1" hangingPunct="1">
              <a:buClr>
                <a:srgbClr val="000066"/>
              </a:buClr>
              <a:defRPr/>
            </a:pPr>
            <a:endParaRPr lang="en-US" dirty="0">
              <a:latin typeface="Corbel" panose="020B0503020204020204" pitchFamily="34" charset="0"/>
            </a:endParaRPr>
          </a:p>
          <a:p>
            <a:pPr eaLnBrk="1" hangingPunct="1">
              <a:buClr>
                <a:srgbClr val="000066"/>
              </a:buClr>
              <a:defRPr/>
            </a:pPr>
            <a:r>
              <a:rPr lang="en-US" b="1" u="sng" dirty="0">
                <a:solidFill>
                  <a:schemeClr val="tx1"/>
                </a:solidFill>
                <a:effectLst/>
                <a:latin typeface="Corbel" panose="020B0503020204020204" pitchFamily="34" charset="0"/>
                <a:cs typeface="Calibri" panose="020F0502020204030204" pitchFamily="34" charset="0"/>
              </a:rPr>
              <a:t>Emergency Grants </a:t>
            </a:r>
          </a:p>
        </p:txBody>
      </p:sp>
    </p:spTree>
    <p:extLst>
      <p:ext uri="{BB962C8B-B14F-4D97-AF65-F5344CB8AC3E}">
        <p14:creationId xmlns:p14="http://schemas.microsoft.com/office/powerpoint/2010/main" val="2209572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381000"/>
            <a:ext cx="7391400" cy="1219200"/>
          </a:xfrm>
        </p:spPr>
        <p:txBody>
          <a:bodyPr>
            <a:noAutofit/>
          </a:bodyPr>
          <a:lstStyle/>
          <a:p>
            <a:pPr algn="ctr">
              <a:defRPr/>
            </a:pPr>
            <a:br>
              <a:rPr lang="en-US" b="1">
                <a:solidFill>
                  <a:schemeClr val="accent2">
                    <a:lumMod val="75000"/>
                  </a:schemeClr>
                </a:solidFill>
                <a:latin typeface="Corbel" panose="020B0503020204020204" pitchFamily="34" charset="0"/>
              </a:rPr>
            </a:br>
            <a:r>
              <a:rPr lang="en-US" b="1">
                <a:solidFill>
                  <a:schemeClr val="accent2">
                    <a:lumMod val="75000"/>
                  </a:schemeClr>
                </a:solidFill>
                <a:latin typeface="Corbel" panose="020B0503020204020204" pitchFamily="34" charset="0"/>
              </a:rPr>
              <a:t>Assessment Criteria: </a:t>
            </a:r>
            <a:br>
              <a:rPr lang="en-US" b="1">
                <a:solidFill>
                  <a:schemeClr val="accent2">
                    <a:lumMod val="75000"/>
                  </a:schemeClr>
                </a:solidFill>
                <a:latin typeface="Corbel" panose="020B0503020204020204" pitchFamily="34" charset="0"/>
              </a:rPr>
            </a:br>
            <a:endParaRPr lang="en-US" b="1">
              <a:solidFill>
                <a:schemeClr val="accent2">
                  <a:lumMod val="75000"/>
                </a:schemeClr>
              </a:solidFill>
              <a:latin typeface="Corbel" panose="020B0503020204020204" pitchFamily="34" charset="0"/>
            </a:endParaRPr>
          </a:p>
        </p:txBody>
      </p:sp>
      <p:sp>
        <p:nvSpPr>
          <p:cNvPr id="9219" name="Rectangle 3"/>
          <p:cNvSpPr>
            <a:spLocks noGrp="1" noChangeArrowheads="1"/>
          </p:cNvSpPr>
          <p:nvPr>
            <p:ph idx="1"/>
          </p:nvPr>
        </p:nvSpPr>
        <p:spPr>
          <a:xfrm>
            <a:off x="228600" y="1201479"/>
            <a:ext cx="8534400" cy="5275521"/>
          </a:xfrm>
        </p:spPr>
        <p:txBody>
          <a:bodyPr>
            <a:noAutofit/>
          </a:bodyPr>
          <a:lstStyle/>
          <a:p>
            <a:pPr marL="0" indent="0">
              <a:buClr>
                <a:srgbClr val="000066"/>
              </a:buClr>
              <a:buNone/>
            </a:pPr>
            <a:r>
              <a:rPr lang="en-US" sz="2000" dirty="0">
                <a:latin typeface="Corbel" panose="020B0503020204020204" pitchFamily="34" charset="0"/>
              </a:rPr>
              <a:t>The criteria listed below and in Schedule 1 (of the guidelines) represent ‘good’ practices for program development and delivery. </a:t>
            </a:r>
          </a:p>
          <a:p>
            <a:pPr marL="0" indent="0">
              <a:buClr>
                <a:srgbClr val="000066"/>
              </a:buClr>
              <a:buNone/>
            </a:pPr>
            <a:endParaRPr lang="en-US" sz="2000" dirty="0">
              <a:latin typeface="Corbel" panose="020B0503020204020204" pitchFamily="34" charset="0"/>
            </a:endParaRPr>
          </a:p>
          <a:p>
            <a:pPr marL="457200" indent="-457200">
              <a:buClr>
                <a:srgbClr val="000066"/>
              </a:buClr>
              <a:buAutoNum type="arabicPeriod"/>
            </a:pPr>
            <a:r>
              <a:rPr lang="en-US" sz="2000" dirty="0">
                <a:latin typeface="Corbel" panose="020B0503020204020204" pitchFamily="34" charset="0"/>
              </a:rPr>
              <a:t>Inform and respond to one of the Resiliency Priority Areas, as outlined on pages 6/7.</a:t>
            </a:r>
          </a:p>
          <a:p>
            <a:pPr marL="457200" indent="-457200">
              <a:buClr>
                <a:srgbClr val="000066"/>
              </a:buClr>
              <a:buAutoNum type="arabicPeriod"/>
            </a:pPr>
            <a:r>
              <a:rPr lang="en-US" sz="2000" dirty="0">
                <a:latin typeface="Corbel" panose="020B0503020204020204" pitchFamily="34" charset="0"/>
              </a:rPr>
              <a:t>Demonstrate an innovative or unique approach to addressing social well-being</a:t>
            </a:r>
          </a:p>
          <a:p>
            <a:pPr marL="457200" indent="-457200">
              <a:buClr>
                <a:srgbClr val="000066"/>
              </a:buClr>
              <a:buAutoNum type="arabicPeriod"/>
            </a:pPr>
            <a:r>
              <a:rPr lang="en-US" sz="2000" dirty="0">
                <a:latin typeface="Corbel" panose="020B0503020204020204" pitchFamily="34" charset="0"/>
              </a:rPr>
              <a:t>Respond to dynamic community needs that are clearly identified based on local research and effective planning as the basis for the services provided</a:t>
            </a:r>
          </a:p>
          <a:p>
            <a:pPr marL="457200" indent="-457200">
              <a:buClr>
                <a:srgbClr val="000066"/>
              </a:buClr>
              <a:buAutoNum type="arabicPeriod"/>
            </a:pPr>
            <a:r>
              <a:rPr lang="en-US" sz="2000" dirty="0">
                <a:latin typeface="Corbel" panose="020B0503020204020204" pitchFamily="34" charset="0"/>
              </a:rPr>
              <a:t>Demonstrate collaboration with other service providers and key stakeholders in the community.</a:t>
            </a:r>
          </a:p>
          <a:p>
            <a:pPr marL="457200" indent="-457200">
              <a:buClr>
                <a:srgbClr val="000066"/>
              </a:buClr>
              <a:buAutoNum type="arabicPeriod"/>
            </a:pPr>
            <a:r>
              <a:rPr lang="en-US" sz="2000" dirty="0">
                <a:latin typeface="Corbel" panose="020B0503020204020204" pitchFamily="34" charset="0"/>
              </a:rPr>
              <a:t>Promotion and demonstration of mobilizing volunteerism</a:t>
            </a:r>
          </a:p>
          <a:p>
            <a:pPr marL="0" indent="0">
              <a:buClr>
                <a:srgbClr val="000066"/>
              </a:buClr>
              <a:buNone/>
            </a:pPr>
            <a:endParaRPr lang="en-US" sz="2000" dirty="0">
              <a:solidFill>
                <a:schemeClr val="tx1"/>
              </a:solidFill>
              <a:latin typeface="Corbel" panose="020B0503020204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239000" cy="990600"/>
          </a:xfrm>
        </p:spPr>
        <p:txBody>
          <a:bodyPr/>
          <a:lstStyle/>
          <a:p>
            <a:pPr algn="ctr"/>
            <a:r>
              <a:rPr lang="en-US" b="1">
                <a:solidFill>
                  <a:schemeClr val="accent2">
                    <a:lumMod val="75000"/>
                  </a:schemeClr>
                </a:solidFill>
                <a:latin typeface="Corbel" panose="020B0503020204020204" pitchFamily="34" charset="0"/>
              </a:rPr>
              <a:t>Assessment Cont’d:</a:t>
            </a:r>
          </a:p>
        </p:txBody>
      </p:sp>
      <p:sp>
        <p:nvSpPr>
          <p:cNvPr id="3" name="Content Placeholder 2"/>
          <p:cNvSpPr>
            <a:spLocks noGrp="1"/>
          </p:cNvSpPr>
          <p:nvPr>
            <p:ph idx="1"/>
          </p:nvPr>
        </p:nvSpPr>
        <p:spPr/>
        <p:txBody>
          <a:bodyPr>
            <a:normAutofit/>
          </a:bodyPr>
          <a:lstStyle/>
          <a:p>
            <a:pPr marL="0" indent="0">
              <a:buClr>
                <a:srgbClr val="000066"/>
              </a:buClr>
              <a:buNone/>
            </a:pPr>
            <a:endParaRPr lang="en-US" sz="2000" dirty="0"/>
          </a:p>
          <a:p>
            <a:pPr marL="0" indent="0">
              <a:buClr>
                <a:srgbClr val="000066"/>
              </a:buClr>
              <a:buNone/>
            </a:pPr>
            <a:endParaRPr lang="en-US" sz="2000" dirty="0">
              <a:latin typeface="Corbel" panose="020B0503020204020204" pitchFamily="34" charset="0"/>
            </a:endParaRPr>
          </a:p>
          <a:p>
            <a:pPr marL="0" indent="0">
              <a:buClr>
                <a:srgbClr val="000066"/>
              </a:buClr>
              <a:buNone/>
            </a:pPr>
            <a:r>
              <a:rPr lang="en-US" sz="2000" dirty="0">
                <a:latin typeface="Corbel" panose="020B0503020204020204" pitchFamily="34" charset="0"/>
              </a:rPr>
              <a:t>6.Evidence of community support</a:t>
            </a:r>
            <a:endParaRPr lang="en-US" sz="2000" dirty="0"/>
          </a:p>
          <a:p>
            <a:pPr marL="0" indent="0">
              <a:buClr>
                <a:srgbClr val="000066"/>
              </a:buClr>
              <a:buNone/>
            </a:pPr>
            <a:r>
              <a:rPr lang="en-US" sz="2000" dirty="0">
                <a:latin typeface="Corbel" panose="020B0503020204020204" pitchFamily="34" charset="0"/>
              </a:rPr>
              <a:t>7. Clear information on their operations and planning, demonstrating transparency</a:t>
            </a:r>
          </a:p>
          <a:p>
            <a:pPr marL="0" indent="0">
              <a:buClr>
                <a:srgbClr val="000066"/>
              </a:buClr>
              <a:buNone/>
            </a:pPr>
            <a:r>
              <a:rPr lang="en-US" sz="2000" dirty="0">
                <a:latin typeface="Corbel" panose="020B0503020204020204" pitchFamily="34" charset="0"/>
              </a:rPr>
              <a:t> 8. Clearly defined performance targets and timelines</a:t>
            </a:r>
          </a:p>
          <a:p>
            <a:pPr marL="0" indent="0">
              <a:buClr>
                <a:srgbClr val="000066"/>
              </a:buClr>
              <a:buNone/>
            </a:pPr>
            <a:r>
              <a:rPr lang="en-US" sz="2000" dirty="0">
                <a:latin typeface="Corbel" panose="020B0503020204020204" pitchFamily="34" charset="0"/>
              </a:rPr>
              <a:t> 9.  A clear plan for future funding from other sources </a:t>
            </a:r>
          </a:p>
          <a:p>
            <a:pPr marL="0" indent="0">
              <a:buClr>
                <a:srgbClr val="000066"/>
              </a:buClr>
              <a:buNone/>
            </a:pPr>
            <a:r>
              <a:rPr lang="en-US" sz="2000" dirty="0">
                <a:latin typeface="Corbel" panose="020B0503020204020204" pitchFamily="34" charset="0"/>
              </a:rPr>
              <a:t>10. Quality of management, including the satisfactory administration of any previous City of Kelowna grant</a:t>
            </a:r>
          </a:p>
        </p:txBody>
      </p:sp>
    </p:spTree>
    <p:extLst>
      <p:ext uri="{BB962C8B-B14F-4D97-AF65-F5344CB8AC3E}">
        <p14:creationId xmlns:p14="http://schemas.microsoft.com/office/powerpoint/2010/main" val="3591393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066800"/>
          </a:xfrm>
        </p:spPr>
        <p:txBody>
          <a:bodyPr/>
          <a:lstStyle/>
          <a:p>
            <a:pPr algn="ctr"/>
            <a:r>
              <a:rPr lang="en-US" b="1">
                <a:solidFill>
                  <a:schemeClr val="accent2">
                    <a:lumMod val="75000"/>
                  </a:schemeClr>
                </a:solidFill>
                <a:latin typeface="Corbel" panose="020B0503020204020204" pitchFamily="34" charset="0"/>
              </a:rPr>
              <a:t>Resiliency Priority Area</a:t>
            </a:r>
          </a:p>
        </p:txBody>
      </p:sp>
      <p:sp>
        <p:nvSpPr>
          <p:cNvPr id="3" name="Text Placeholder 2"/>
          <p:cNvSpPr>
            <a:spLocks noGrp="1"/>
          </p:cNvSpPr>
          <p:nvPr>
            <p:ph type="body" sz="half" idx="1"/>
          </p:nvPr>
        </p:nvSpPr>
        <p:spPr>
          <a:xfrm>
            <a:off x="457200" y="1600200"/>
            <a:ext cx="8153400" cy="4724400"/>
          </a:xfrm>
        </p:spPr>
        <p:txBody>
          <a:bodyPr>
            <a:normAutofit/>
          </a:bodyPr>
          <a:lstStyle/>
          <a:p>
            <a:pPr marL="0" lvl="0" indent="0">
              <a:buNone/>
            </a:pPr>
            <a:endParaRPr lang="en-CA" sz="2200" dirty="0">
              <a:latin typeface="Corbel" panose="020B0503020204020204" pitchFamily="34" charset="0"/>
            </a:endParaRPr>
          </a:p>
          <a:p>
            <a:pPr marL="0" lvl="0" indent="0">
              <a:buNone/>
            </a:pPr>
            <a:endParaRPr lang="en-US" dirty="0">
              <a:latin typeface="Corbel" panose="020B0503020204020204" pitchFamily="34" charset="0"/>
            </a:endParaRPr>
          </a:p>
          <a:p>
            <a:pPr marL="0" lvl="0" indent="0">
              <a:buNone/>
            </a:pPr>
            <a:endParaRPr lang="en-US" dirty="0">
              <a:latin typeface="Corbel" panose="020B0503020204020204" pitchFamily="34" charset="0"/>
            </a:endParaRPr>
          </a:p>
          <a:p>
            <a:pPr marL="0" lvl="0" indent="0">
              <a:buNone/>
            </a:pPr>
            <a:r>
              <a:rPr lang="en-US" dirty="0">
                <a:latin typeface="Corbel" panose="020B0503020204020204" pitchFamily="34" charset="0"/>
              </a:rPr>
              <a:t>Social Development Grants are investments that contribute to a healthy city for all. They support nonprofit community-based programs that facilitate the social, physical, spiritual, mental and emotional well-being of people. Applications which address one of the identified Resiliency Priority Areas will be given a higher priority for funding.</a:t>
            </a:r>
            <a:endParaRPr lang="en-CA" dirty="0">
              <a:latin typeface="Corbel" panose="020B0503020204020204" pitchFamily="34" charset="0"/>
            </a:endParaRPr>
          </a:p>
          <a:p>
            <a:pPr marL="0" indent="0">
              <a:buNone/>
            </a:pPr>
            <a:endParaRPr lang="en-US" dirty="0">
              <a:latin typeface="Corbel" panose="020B0503020204020204" pitchFamily="34" charset="0"/>
            </a:endParaRPr>
          </a:p>
        </p:txBody>
      </p:sp>
    </p:spTree>
    <p:extLst>
      <p:ext uri="{BB962C8B-B14F-4D97-AF65-F5344CB8AC3E}">
        <p14:creationId xmlns:p14="http://schemas.microsoft.com/office/powerpoint/2010/main" val="1792988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CB2D-9F7F-457B-A83E-320981623074}"/>
              </a:ext>
            </a:extLst>
          </p:cNvPr>
          <p:cNvSpPr>
            <a:spLocks noGrp="1"/>
          </p:cNvSpPr>
          <p:nvPr>
            <p:ph type="title"/>
          </p:nvPr>
        </p:nvSpPr>
        <p:spPr/>
        <p:txBody>
          <a:bodyPr/>
          <a:lstStyle/>
          <a:p>
            <a:pPr algn="ctr"/>
            <a:r>
              <a:rPr lang="en-CA" b="1">
                <a:solidFill>
                  <a:schemeClr val="accent2">
                    <a:lumMod val="75000"/>
                  </a:schemeClr>
                </a:solidFill>
                <a:latin typeface="Corbel" panose="020B0503020204020204" pitchFamily="34" charset="0"/>
              </a:rPr>
              <a:t>Resiliency Priority Area    cont’d</a:t>
            </a:r>
          </a:p>
        </p:txBody>
      </p:sp>
      <p:sp>
        <p:nvSpPr>
          <p:cNvPr id="3" name="Content Placeholder 2">
            <a:extLst>
              <a:ext uri="{FF2B5EF4-FFF2-40B4-BE49-F238E27FC236}">
                <a16:creationId xmlns:a16="http://schemas.microsoft.com/office/drawing/2014/main" id="{D7FA8481-B450-4293-A700-1C272C086848}"/>
              </a:ext>
            </a:extLst>
          </p:cNvPr>
          <p:cNvSpPr>
            <a:spLocks noGrp="1"/>
          </p:cNvSpPr>
          <p:nvPr>
            <p:ph idx="1"/>
          </p:nvPr>
        </p:nvSpPr>
        <p:spPr/>
        <p:txBody>
          <a:bodyPr>
            <a:normAutofit fontScale="85000" lnSpcReduction="20000"/>
          </a:bodyPr>
          <a:lstStyle/>
          <a:p>
            <a:pPr marL="0" indent="0">
              <a:buNone/>
            </a:pPr>
            <a:r>
              <a:rPr lang="en-CA" dirty="0">
                <a:latin typeface="Corbel" panose="020B0503020204020204" pitchFamily="34" charset="0"/>
              </a:rPr>
              <a:t>1. Inclusion &amp; Social Connections</a:t>
            </a:r>
          </a:p>
          <a:p>
            <a:pPr marL="0" indent="0">
              <a:buNone/>
            </a:pPr>
            <a:r>
              <a:rPr lang="en-US" dirty="0">
                <a:latin typeface="Corbel" panose="020B0503020204020204" pitchFamily="34" charset="0"/>
              </a:rPr>
              <a:t>Create a culture of inclusivity and increase opportunities for social connections and support, particularly for residents who are isolated or who are experiencing social, physical and/or economic disadvantages. Applications will use one or more of the following approaches:</a:t>
            </a:r>
          </a:p>
          <a:p>
            <a:pPr marL="0" indent="0">
              <a:buNone/>
            </a:pPr>
            <a:endParaRPr lang="en-US" dirty="0">
              <a:latin typeface="Corbel" panose="020B0503020204020204" pitchFamily="34" charset="0"/>
            </a:endParaRPr>
          </a:p>
          <a:p>
            <a:pPr marL="0" indent="0">
              <a:buNone/>
            </a:pPr>
            <a:r>
              <a:rPr lang="en-US" dirty="0">
                <a:latin typeface="Corbel" panose="020B0503020204020204" pitchFamily="34" charset="0"/>
              </a:rPr>
              <a:t>a) Identify and remove barriers and/or provide supplemental supports to reduce the effects of disadvantage to ensure equal access to services and opportunities.</a:t>
            </a:r>
          </a:p>
          <a:p>
            <a:pPr marL="0" indent="0">
              <a:buNone/>
            </a:pPr>
            <a:endParaRPr lang="en-US" dirty="0">
              <a:latin typeface="Corbel" panose="020B0503020204020204" pitchFamily="34" charset="0"/>
            </a:endParaRPr>
          </a:p>
          <a:p>
            <a:pPr marL="0" indent="0">
              <a:buNone/>
            </a:pPr>
            <a:r>
              <a:rPr lang="en-US" dirty="0">
                <a:latin typeface="Corbel" panose="020B0503020204020204" pitchFamily="34" charset="0"/>
              </a:rPr>
              <a:t>b) Provide systemic or individual advocacy aimed at accessing and securing services and protecting rights. </a:t>
            </a:r>
          </a:p>
          <a:p>
            <a:pPr marL="0" indent="0">
              <a:buNone/>
            </a:pPr>
            <a:endParaRPr lang="en-US" dirty="0">
              <a:latin typeface="Corbel" panose="020B0503020204020204" pitchFamily="34" charset="0"/>
            </a:endParaRPr>
          </a:p>
          <a:p>
            <a:pPr marL="0" indent="0">
              <a:buNone/>
            </a:pPr>
            <a:r>
              <a:rPr lang="en-US" dirty="0">
                <a:latin typeface="Corbel" panose="020B0503020204020204" pitchFamily="34" charset="0"/>
              </a:rPr>
              <a:t>c) Community development which empowers and involves populations experiencing marginalization in solving social problems, bringing about positive social change.</a:t>
            </a:r>
            <a:endParaRPr lang="en-CA" dirty="0">
              <a:latin typeface="Corbel" panose="020B0503020204020204" pitchFamily="34" charset="0"/>
            </a:endParaRPr>
          </a:p>
        </p:txBody>
      </p:sp>
    </p:spTree>
    <p:extLst>
      <p:ext uri="{BB962C8B-B14F-4D97-AF65-F5344CB8AC3E}">
        <p14:creationId xmlns:p14="http://schemas.microsoft.com/office/powerpoint/2010/main" val="2262303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CB2D-9F7F-457B-A83E-320981623074}"/>
              </a:ext>
            </a:extLst>
          </p:cNvPr>
          <p:cNvSpPr>
            <a:spLocks noGrp="1"/>
          </p:cNvSpPr>
          <p:nvPr>
            <p:ph type="title"/>
          </p:nvPr>
        </p:nvSpPr>
        <p:spPr/>
        <p:txBody>
          <a:bodyPr/>
          <a:lstStyle/>
          <a:p>
            <a:pPr algn="ctr"/>
            <a:r>
              <a:rPr lang="en-CA" b="1">
                <a:solidFill>
                  <a:schemeClr val="accent2">
                    <a:lumMod val="75000"/>
                  </a:schemeClr>
                </a:solidFill>
                <a:latin typeface="Corbel" panose="020B0503020204020204" pitchFamily="34" charset="0"/>
              </a:rPr>
              <a:t>Resiliency Priority Area    cont’d</a:t>
            </a:r>
          </a:p>
        </p:txBody>
      </p:sp>
      <p:sp>
        <p:nvSpPr>
          <p:cNvPr id="3" name="Content Placeholder 2">
            <a:extLst>
              <a:ext uri="{FF2B5EF4-FFF2-40B4-BE49-F238E27FC236}">
                <a16:creationId xmlns:a16="http://schemas.microsoft.com/office/drawing/2014/main" id="{D7FA8481-B450-4293-A700-1C272C086848}"/>
              </a:ext>
            </a:extLst>
          </p:cNvPr>
          <p:cNvSpPr>
            <a:spLocks noGrp="1"/>
          </p:cNvSpPr>
          <p:nvPr>
            <p:ph idx="1"/>
          </p:nvPr>
        </p:nvSpPr>
        <p:spPr/>
        <p:txBody>
          <a:bodyPr>
            <a:normAutofit/>
          </a:bodyPr>
          <a:lstStyle/>
          <a:p>
            <a:pPr marL="0" indent="0">
              <a:buNone/>
            </a:pPr>
            <a:r>
              <a:rPr lang="en-CA" sz="2000" dirty="0">
                <a:latin typeface="Corbel" panose="020B0503020204020204" pitchFamily="34" charset="0"/>
              </a:rPr>
              <a:t>2. Housing &amp; Homelessness</a:t>
            </a:r>
          </a:p>
          <a:p>
            <a:pPr marL="0" indent="0">
              <a:buNone/>
            </a:pPr>
            <a:r>
              <a:rPr lang="en-US" sz="2000" dirty="0">
                <a:latin typeface="Corbel" panose="020B0503020204020204" pitchFamily="34" charset="0"/>
              </a:rPr>
              <a:t>Build community and/or organizational capacity to prevent homelessness, provide housing support and increase community connections. Applications will use one or more of the following approaches:</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 a) Support people who are at-risk of housing loss to retain their current adequate housing and/or to find and/or establish more adequate housing without experiencing homelessness. </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b) Increase access to high quality, accessible programs and initiatives designed to support housing stability.</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 c) Support people to connect and participate in community life as fully as desired, including prevention and early intervention projects/programs.</a:t>
            </a:r>
            <a:endParaRPr lang="en-CA" sz="2000" dirty="0">
              <a:latin typeface="Corbel" panose="020B0503020204020204" pitchFamily="34" charset="0"/>
            </a:endParaRPr>
          </a:p>
        </p:txBody>
      </p:sp>
    </p:spTree>
    <p:extLst>
      <p:ext uri="{BB962C8B-B14F-4D97-AF65-F5344CB8AC3E}">
        <p14:creationId xmlns:p14="http://schemas.microsoft.com/office/powerpoint/2010/main" val="415095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CB2D-9F7F-457B-A83E-320981623074}"/>
              </a:ext>
            </a:extLst>
          </p:cNvPr>
          <p:cNvSpPr>
            <a:spLocks noGrp="1"/>
          </p:cNvSpPr>
          <p:nvPr>
            <p:ph type="title"/>
          </p:nvPr>
        </p:nvSpPr>
        <p:spPr/>
        <p:txBody>
          <a:bodyPr/>
          <a:lstStyle/>
          <a:p>
            <a:pPr algn="ctr"/>
            <a:r>
              <a:rPr lang="en-CA" b="1">
                <a:solidFill>
                  <a:schemeClr val="accent2">
                    <a:lumMod val="75000"/>
                  </a:schemeClr>
                </a:solidFill>
                <a:latin typeface="Corbel" panose="020B0503020204020204" pitchFamily="34" charset="0"/>
              </a:rPr>
              <a:t>Resiliency Priority Area    cont’d</a:t>
            </a:r>
          </a:p>
        </p:txBody>
      </p:sp>
      <p:sp>
        <p:nvSpPr>
          <p:cNvPr id="3" name="Content Placeholder 2">
            <a:extLst>
              <a:ext uri="{FF2B5EF4-FFF2-40B4-BE49-F238E27FC236}">
                <a16:creationId xmlns:a16="http://schemas.microsoft.com/office/drawing/2014/main" id="{D7FA8481-B450-4293-A700-1C272C086848}"/>
              </a:ext>
            </a:extLst>
          </p:cNvPr>
          <p:cNvSpPr>
            <a:spLocks noGrp="1"/>
          </p:cNvSpPr>
          <p:nvPr>
            <p:ph idx="1"/>
          </p:nvPr>
        </p:nvSpPr>
        <p:spPr/>
        <p:txBody>
          <a:bodyPr>
            <a:normAutofit fontScale="92500" lnSpcReduction="10000"/>
          </a:bodyPr>
          <a:lstStyle/>
          <a:p>
            <a:pPr marL="0" indent="0">
              <a:buNone/>
            </a:pPr>
            <a:r>
              <a:rPr lang="en-CA">
                <a:latin typeface="Corbel" panose="020B0503020204020204" pitchFamily="34" charset="0"/>
              </a:rPr>
              <a:t>3. Truth &amp; Reconciliation</a:t>
            </a:r>
          </a:p>
          <a:p>
            <a:pPr marL="0" indent="0">
              <a:buNone/>
            </a:pPr>
            <a:r>
              <a:rPr lang="en-US" sz="2000">
                <a:latin typeface="Corbel" panose="020B0503020204020204" pitchFamily="34" charset="0"/>
              </a:rPr>
              <a:t>Implement actions to advance truth and reconciliation and to redress the effects of colonialism and the legacy of residential schools. Applications will use one or more of the following approaches:</a:t>
            </a:r>
          </a:p>
          <a:p>
            <a:pPr marL="0" indent="0">
              <a:buNone/>
            </a:pPr>
            <a:endParaRPr lang="en-US" sz="2000">
              <a:latin typeface="Corbel" panose="020B0503020204020204" pitchFamily="34" charset="0"/>
            </a:endParaRPr>
          </a:p>
          <a:p>
            <a:pPr marL="0" indent="0">
              <a:buNone/>
            </a:pPr>
            <a:r>
              <a:rPr lang="en-US" sz="2000">
                <a:latin typeface="Corbel" panose="020B0503020204020204" pitchFamily="34" charset="0"/>
              </a:rPr>
              <a:t> a) Contribute to public awareness and education regarding reconciliation, including the ongoing legacy of Canada’s colonial history.</a:t>
            </a:r>
          </a:p>
          <a:p>
            <a:pPr marL="0" indent="0">
              <a:buNone/>
            </a:pPr>
            <a:endParaRPr lang="en-US" sz="2000">
              <a:latin typeface="Corbel" panose="020B0503020204020204" pitchFamily="34" charset="0"/>
            </a:endParaRPr>
          </a:p>
          <a:p>
            <a:pPr marL="0" indent="0">
              <a:buNone/>
            </a:pPr>
            <a:r>
              <a:rPr lang="en-US" sz="2000">
                <a:latin typeface="Corbel" panose="020B0503020204020204" pitchFamily="34" charset="0"/>
              </a:rPr>
              <a:t> b) Address prejudice, violence and discrimination, including systemic discrimination, against Indigenous peoples. </a:t>
            </a:r>
          </a:p>
          <a:p>
            <a:pPr marL="0" indent="0">
              <a:buNone/>
            </a:pPr>
            <a:endParaRPr lang="en-US" sz="2000">
              <a:latin typeface="Corbel" panose="020B0503020204020204" pitchFamily="34" charset="0"/>
            </a:endParaRPr>
          </a:p>
          <a:p>
            <a:pPr marL="0" indent="0">
              <a:buNone/>
            </a:pPr>
            <a:r>
              <a:rPr lang="en-US" sz="2000">
                <a:latin typeface="Corbel" panose="020B0503020204020204" pitchFamily="34" charset="0"/>
              </a:rPr>
              <a:t>c) Increase cultural safety, including trauma- and resilience-informed practices. </a:t>
            </a:r>
          </a:p>
          <a:p>
            <a:pPr marL="0" indent="0">
              <a:buNone/>
            </a:pPr>
            <a:endParaRPr lang="en-US" sz="2000">
              <a:latin typeface="Corbel" panose="020B0503020204020204" pitchFamily="34" charset="0"/>
            </a:endParaRPr>
          </a:p>
          <a:p>
            <a:pPr marL="0" indent="0">
              <a:buNone/>
            </a:pPr>
            <a:r>
              <a:rPr lang="en-US" sz="2000">
                <a:latin typeface="Corbel" panose="020B0503020204020204" pitchFamily="34" charset="0"/>
              </a:rPr>
              <a:t>d) Involve Indigenous peoples in the design, development and delivery of initiatives to identify and remove barriers and/or to promote social well-being.</a:t>
            </a:r>
            <a:endParaRPr lang="en-CA" sz="2000">
              <a:latin typeface="Corbel" panose="020B0503020204020204" pitchFamily="34" charset="0"/>
            </a:endParaRPr>
          </a:p>
        </p:txBody>
      </p:sp>
    </p:spTree>
    <p:extLst>
      <p:ext uri="{BB962C8B-B14F-4D97-AF65-F5344CB8AC3E}">
        <p14:creationId xmlns:p14="http://schemas.microsoft.com/office/powerpoint/2010/main" val="1839576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CB2D-9F7F-457B-A83E-320981623074}"/>
              </a:ext>
            </a:extLst>
          </p:cNvPr>
          <p:cNvSpPr>
            <a:spLocks noGrp="1"/>
          </p:cNvSpPr>
          <p:nvPr>
            <p:ph type="title"/>
          </p:nvPr>
        </p:nvSpPr>
        <p:spPr/>
        <p:txBody>
          <a:bodyPr/>
          <a:lstStyle/>
          <a:p>
            <a:pPr algn="ctr"/>
            <a:r>
              <a:rPr lang="en-CA" b="1">
                <a:solidFill>
                  <a:schemeClr val="accent2">
                    <a:lumMod val="75000"/>
                  </a:schemeClr>
                </a:solidFill>
                <a:latin typeface="Corbel" panose="020B0503020204020204" pitchFamily="34" charset="0"/>
              </a:rPr>
              <a:t>Resiliency Priority Area    cont’d</a:t>
            </a:r>
          </a:p>
        </p:txBody>
      </p:sp>
      <p:sp>
        <p:nvSpPr>
          <p:cNvPr id="3" name="Content Placeholder 2">
            <a:extLst>
              <a:ext uri="{FF2B5EF4-FFF2-40B4-BE49-F238E27FC236}">
                <a16:creationId xmlns:a16="http://schemas.microsoft.com/office/drawing/2014/main" id="{D7FA8481-B450-4293-A700-1C272C086848}"/>
              </a:ext>
            </a:extLst>
          </p:cNvPr>
          <p:cNvSpPr>
            <a:spLocks noGrp="1"/>
          </p:cNvSpPr>
          <p:nvPr>
            <p:ph idx="1"/>
          </p:nvPr>
        </p:nvSpPr>
        <p:spPr/>
        <p:txBody>
          <a:bodyPr>
            <a:normAutofit fontScale="92500" lnSpcReduction="10000"/>
          </a:bodyPr>
          <a:lstStyle/>
          <a:p>
            <a:pPr marL="0" indent="0">
              <a:buNone/>
            </a:pPr>
            <a:r>
              <a:rPr lang="en-CA" dirty="0">
                <a:latin typeface="Corbel" panose="020B0503020204020204" pitchFamily="34" charset="0"/>
              </a:rPr>
              <a:t>4. Equity &amp; Diversity</a:t>
            </a:r>
          </a:p>
          <a:p>
            <a:pPr marL="0" indent="0">
              <a:buNone/>
            </a:pPr>
            <a:r>
              <a:rPr lang="en-US" sz="2000" dirty="0">
                <a:latin typeface="Corbel" panose="020B0503020204020204" pitchFamily="34" charset="0"/>
              </a:rPr>
              <a:t>Promote equity and diversity by addressing the needs and issues of underrepresented and marginalized communities, including Indigenous, visible minority, immigrant and refugee communities; members of the LGBTQ2S+ community; people with </a:t>
            </a:r>
            <a:r>
              <a:rPr lang="en-US" sz="2000" dirty="0" err="1">
                <a:latin typeface="Corbel" panose="020B0503020204020204" pitchFamily="34" charset="0"/>
              </a:rPr>
              <a:t>DiverseAbilities</a:t>
            </a:r>
            <a:r>
              <a:rPr lang="en-US" sz="2000" dirty="0">
                <a:latin typeface="Corbel" panose="020B0503020204020204" pitchFamily="34" charset="0"/>
              </a:rPr>
              <a:t>; and women. Applications will use one or more of the following approaches:</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 a) Implement new and innovative approaches to identify and remove the barriers caused by racism and discrimination.</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 b) Increase equity of access to resources and supports among people and communities most impacted by racism and discrimination. </a:t>
            </a:r>
          </a:p>
          <a:p>
            <a:pPr marL="0" indent="0">
              <a:buNone/>
            </a:pPr>
            <a:endParaRPr lang="en-US" sz="2000" dirty="0">
              <a:latin typeface="Corbel" panose="020B0503020204020204" pitchFamily="34" charset="0"/>
            </a:endParaRPr>
          </a:p>
          <a:p>
            <a:pPr marL="0" indent="0">
              <a:buNone/>
            </a:pPr>
            <a:r>
              <a:rPr lang="en-US" sz="2000" dirty="0">
                <a:latin typeface="Corbel" panose="020B0503020204020204" pitchFamily="34" charset="0"/>
              </a:rPr>
              <a:t>c) Build community capacity through cross-community collaboration and/or participation of people from underrepresented and marginalized communities in leadership and decision making. </a:t>
            </a:r>
            <a:endParaRPr lang="en-CA" sz="2000" dirty="0">
              <a:latin typeface="Corbel" panose="020B0503020204020204" pitchFamily="34" charset="0"/>
            </a:endParaRPr>
          </a:p>
        </p:txBody>
      </p:sp>
    </p:spTree>
    <p:extLst>
      <p:ext uri="{BB962C8B-B14F-4D97-AF65-F5344CB8AC3E}">
        <p14:creationId xmlns:p14="http://schemas.microsoft.com/office/powerpoint/2010/main" val="2214151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685800"/>
            <a:ext cx="7315200" cy="733425"/>
          </a:xfrm>
        </p:spPr>
        <p:txBody>
          <a:bodyPr>
            <a:normAutofit fontScale="90000"/>
          </a:bodyPr>
          <a:lstStyle/>
          <a:p>
            <a:pPr algn="ctr" eaLnBrk="1" hangingPunct="1">
              <a:defRPr/>
            </a:pPr>
            <a:r>
              <a:rPr lang="en-US" sz="4400" b="1">
                <a:solidFill>
                  <a:schemeClr val="accent2">
                    <a:lumMod val="75000"/>
                  </a:schemeClr>
                </a:solidFill>
                <a:latin typeface="Corbel" panose="020B0503020204020204" pitchFamily="34" charset="0"/>
                <a:ea typeface="MS Gothic" panose="020B0609070205080204" pitchFamily="49" charset="-128"/>
              </a:rPr>
              <a:t>Types of Grants</a:t>
            </a:r>
          </a:p>
        </p:txBody>
      </p:sp>
      <p:sp>
        <p:nvSpPr>
          <p:cNvPr id="5123" name="Rectangle 3"/>
          <p:cNvSpPr>
            <a:spLocks noGrp="1" noChangeArrowheads="1"/>
          </p:cNvSpPr>
          <p:nvPr>
            <p:ph type="body" sz="half" idx="1"/>
          </p:nvPr>
        </p:nvSpPr>
        <p:spPr>
          <a:xfrm>
            <a:off x="457200" y="1752600"/>
            <a:ext cx="8534400" cy="4038600"/>
          </a:xfrm>
        </p:spPr>
        <p:txBody>
          <a:bodyPr>
            <a:normAutofit/>
          </a:bodyPr>
          <a:lstStyle/>
          <a:p>
            <a:pPr eaLnBrk="1" hangingPunct="1">
              <a:spcAft>
                <a:spcPts val="600"/>
              </a:spcAft>
              <a:buClr>
                <a:srgbClr val="000066"/>
              </a:buClr>
              <a:defRPr/>
            </a:pPr>
            <a:r>
              <a:rPr lang="en-US" sz="2600" dirty="0">
                <a:solidFill>
                  <a:schemeClr val="tx1"/>
                </a:solidFill>
                <a:effectLst/>
                <a:latin typeface="Corbel" panose="020B0503020204020204" pitchFamily="34" charset="0"/>
              </a:rPr>
              <a:t>Municipalities can award </a:t>
            </a:r>
            <a:r>
              <a:rPr lang="en-US" sz="2600" dirty="0">
                <a:solidFill>
                  <a:srgbClr val="000066"/>
                </a:solidFill>
                <a:effectLst/>
                <a:latin typeface="Corbel" panose="020B0503020204020204" pitchFamily="34" charset="0"/>
              </a:rPr>
              <a:t>“grants-in-aid” </a:t>
            </a:r>
            <a:r>
              <a:rPr lang="en-US" sz="2600" dirty="0">
                <a:solidFill>
                  <a:schemeClr val="tx1"/>
                </a:solidFill>
                <a:effectLst/>
                <a:latin typeface="Corbel" panose="020B0503020204020204" pitchFamily="34" charset="0"/>
              </a:rPr>
              <a:t>under the Local Government Act</a:t>
            </a:r>
          </a:p>
          <a:p>
            <a:pPr marL="0" indent="0" eaLnBrk="1" hangingPunct="1">
              <a:spcAft>
                <a:spcPts val="600"/>
              </a:spcAft>
              <a:buClr>
                <a:srgbClr val="000066"/>
              </a:buClr>
              <a:buNone/>
              <a:defRPr/>
            </a:pPr>
            <a:endParaRPr lang="en-US" sz="2600" dirty="0">
              <a:solidFill>
                <a:schemeClr val="tx1"/>
              </a:solidFill>
              <a:effectLst/>
              <a:latin typeface="Corbel" panose="020B0503020204020204" pitchFamily="34" charset="0"/>
            </a:endParaRPr>
          </a:p>
          <a:p>
            <a:pPr>
              <a:buClr>
                <a:srgbClr val="000066"/>
              </a:buClr>
              <a:defRPr/>
            </a:pPr>
            <a:r>
              <a:rPr lang="en-US" sz="2600" dirty="0">
                <a:solidFill>
                  <a:schemeClr val="tx1"/>
                </a:solidFill>
                <a:effectLst/>
                <a:latin typeface="Corbel" panose="020B0503020204020204" pitchFamily="34" charset="0"/>
              </a:rPr>
              <a:t>City of Kelowna has 2 formalized </a:t>
            </a:r>
            <a:r>
              <a:rPr lang="en-US" sz="2600" dirty="0">
                <a:solidFill>
                  <a:srgbClr val="000066"/>
                </a:solidFill>
                <a:effectLst/>
                <a:latin typeface="Corbel" panose="020B0503020204020204" pitchFamily="34" charset="0"/>
              </a:rPr>
              <a:t>“grants-in-aid” </a:t>
            </a:r>
            <a:r>
              <a:rPr lang="en-US" sz="2600" dirty="0">
                <a:solidFill>
                  <a:schemeClr val="tx1"/>
                </a:solidFill>
                <a:effectLst/>
                <a:latin typeface="Corbel" panose="020B0503020204020204" pitchFamily="34" charset="0"/>
              </a:rPr>
              <a:t>programs:</a:t>
            </a:r>
          </a:p>
          <a:p>
            <a:pPr lvl="1">
              <a:buClr>
                <a:srgbClr val="000066"/>
              </a:buClr>
              <a:buFont typeface="Wingdings" panose="05000000000000000000" pitchFamily="2" charset="2"/>
              <a:buChar char="Ø"/>
              <a:defRPr/>
            </a:pPr>
            <a:r>
              <a:rPr lang="en-US" sz="2600" dirty="0">
                <a:solidFill>
                  <a:schemeClr val="tx1"/>
                </a:solidFill>
                <a:effectLst/>
                <a:latin typeface="Corbel" panose="020B0503020204020204" pitchFamily="34" charset="0"/>
              </a:rPr>
              <a:t> Community Social Development Grants  -$188,550.00</a:t>
            </a:r>
          </a:p>
          <a:p>
            <a:pPr marL="623888" lvl="1" indent="-349250">
              <a:buClr>
                <a:srgbClr val="000066"/>
              </a:buClr>
              <a:buFont typeface="Wingdings" panose="05000000000000000000" pitchFamily="2" charset="2"/>
              <a:buChar char="Ø"/>
              <a:defRPr/>
            </a:pPr>
            <a:r>
              <a:rPr lang="en-US" sz="2600" dirty="0">
                <a:solidFill>
                  <a:schemeClr val="tx1"/>
                </a:solidFill>
                <a:effectLst/>
                <a:latin typeface="Corbel" panose="020B0503020204020204" pitchFamily="34" charset="0"/>
              </a:rPr>
              <a:t>Emergency Grants </a:t>
            </a:r>
            <a:r>
              <a:rPr lang="en-US" sz="2600" i="1" dirty="0">
                <a:latin typeface="Corbel" panose="020B0503020204020204" pitchFamily="34" charset="0"/>
              </a:rPr>
              <a:t>– available year-round – </a:t>
            </a:r>
            <a:r>
              <a:rPr lang="en-US" sz="2600" dirty="0">
                <a:latin typeface="Corbel" panose="020B0503020204020204" pitchFamily="34" charset="0"/>
              </a:rPr>
              <a:t>maximum ask $5,000.</a:t>
            </a:r>
            <a:endParaRPr lang="en-US" sz="2600" u="sng" dirty="0">
              <a:solidFill>
                <a:schemeClr val="tx1"/>
              </a:solidFill>
              <a:effectLst/>
              <a:latin typeface="Corbel" panose="020B0503020204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6BE3D4C-E18A-4813-B6C6-E90D222C0334}"/>
              </a:ext>
            </a:extLst>
          </p:cNvPr>
          <p:cNvSpPr>
            <a:spLocks noGrp="1"/>
          </p:cNvSpPr>
          <p:nvPr>
            <p:ph type="title"/>
          </p:nvPr>
        </p:nvSpPr>
        <p:spPr/>
        <p:txBody>
          <a:bodyPr/>
          <a:lstStyle/>
          <a:p>
            <a:pPr algn="ctr"/>
            <a:r>
              <a:rPr lang="en-CA" b="1" dirty="0">
                <a:solidFill>
                  <a:schemeClr val="accent2">
                    <a:lumMod val="75000"/>
                  </a:schemeClr>
                </a:solidFill>
                <a:latin typeface="Corbel" panose="020B0503020204020204" pitchFamily="34" charset="0"/>
              </a:rPr>
              <a:t>Include</a:t>
            </a:r>
          </a:p>
        </p:txBody>
      </p:sp>
      <p:sp>
        <p:nvSpPr>
          <p:cNvPr id="8" name="Content Placeholder 7">
            <a:extLst>
              <a:ext uri="{FF2B5EF4-FFF2-40B4-BE49-F238E27FC236}">
                <a16:creationId xmlns:a16="http://schemas.microsoft.com/office/drawing/2014/main" id="{4997D681-B29D-4302-8F2E-2A74A170EB42}"/>
              </a:ext>
            </a:extLst>
          </p:cNvPr>
          <p:cNvSpPr>
            <a:spLocks noGrp="1"/>
          </p:cNvSpPr>
          <p:nvPr>
            <p:ph idx="1"/>
          </p:nvPr>
        </p:nvSpPr>
        <p:spPr/>
        <p:txBody>
          <a:bodyPr/>
          <a:lstStyle/>
          <a:p>
            <a:pPr marL="0" indent="0">
              <a:buNone/>
            </a:pPr>
            <a:endParaRPr lang="en-US" sz="1800" dirty="0">
              <a:latin typeface="Corbel" panose="020B0503020204020204" pitchFamily="34" charset="0"/>
              <a:ea typeface="Corbel" panose="020B0503020204020204" pitchFamily="34" charset="0"/>
              <a:cs typeface="Times New Roman" panose="02020603050405020304" pitchFamily="18" charset="0"/>
            </a:endParaRPr>
          </a:p>
          <a:p>
            <a:pPr marL="0" indent="0">
              <a:buNone/>
            </a:pPr>
            <a:endParaRPr lang="en-US" sz="1800" dirty="0">
              <a:latin typeface="Corbel" panose="020B0503020204020204" pitchFamily="34" charset="0"/>
              <a:ea typeface="Corbel" panose="020B0503020204020204" pitchFamily="34" charset="0"/>
              <a:cs typeface="Times New Roman" panose="02020603050405020304" pitchFamily="18" charset="0"/>
            </a:endParaRPr>
          </a:p>
          <a:p>
            <a:r>
              <a:rPr lang="en-US" dirty="0">
                <a:latin typeface="Corbel" panose="020B0503020204020204" pitchFamily="34" charset="0"/>
                <a:ea typeface="Corbel" panose="020B0503020204020204" pitchFamily="34" charset="0"/>
                <a:cs typeface="Times New Roman" panose="02020603050405020304" pitchFamily="18" charset="0"/>
              </a:rPr>
              <a:t>Accountant p</a:t>
            </a:r>
            <a:r>
              <a:rPr lang="en-US" dirty="0">
                <a:effectLst/>
                <a:latin typeface="Corbel" panose="020B0503020204020204" pitchFamily="34" charset="0"/>
                <a:ea typeface="Corbel" panose="020B0503020204020204" pitchFamily="34" charset="0"/>
                <a:cs typeface="Times New Roman" panose="02020603050405020304" pitchFamily="18" charset="0"/>
              </a:rPr>
              <a:t>repared  or official financial statements for the most recently completed fiscal year</a:t>
            </a:r>
            <a:endParaRPr lang="en-US" dirty="0">
              <a:latin typeface="Corbel" panose="020B0503020204020204" pitchFamily="34" charset="0"/>
              <a:ea typeface="Corbel" panose="020B0503020204020204" pitchFamily="34" charset="0"/>
              <a:cs typeface="Times New Roman" panose="02020603050405020304" pitchFamily="18" charset="0"/>
            </a:endParaRPr>
          </a:p>
          <a:p>
            <a:r>
              <a:rPr lang="en-US" dirty="0">
                <a:effectLst/>
                <a:latin typeface="Corbel" panose="020B0503020204020204" pitchFamily="34" charset="0"/>
                <a:ea typeface="Corbel" panose="020B0503020204020204" pitchFamily="34" charset="0"/>
                <a:cs typeface="Times New Roman" panose="02020603050405020304" pitchFamily="18" charset="0"/>
              </a:rPr>
              <a:t>Board of Directors list</a:t>
            </a:r>
            <a:endParaRPr lang="en-US" dirty="0">
              <a:latin typeface="Corbel" panose="020B0503020204020204" pitchFamily="34" charset="0"/>
              <a:ea typeface="Corbel" panose="020B0503020204020204" pitchFamily="34" charset="0"/>
              <a:cs typeface="Times New Roman" panose="02020603050405020304" pitchFamily="18" charset="0"/>
            </a:endParaRPr>
          </a:p>
          <a:p>
            <a:r>
              <a:rPr lang="en-US" dirty="0">
                <a:effectLst/>
                <a:latin typeface="Corbel" panose="020B0503020204020204" pitchFamily="34" charset="0"/>
                <a:ea typeface="Corbel" panose="020B0503020204020204" pitchFamily="34" charset="0"/>
                <a:cs typeface="Times New Roman" panose="02020603050405020304" pitchFamily="18" charset="0"/>
              </a:rPr>
              <a:t>Maximum 3 support letters on letterhead, signed and dated</a:t>
            </a:r>
          </a:p>
          <a:p>
            <a:r>
              <a:rPr lang="en-US" dirty="0">
                <a:latin typeface="Corbel" panose="020B0503020204020204" pitchFamily="34" charset="0"/>
                <a:ea typeface="Corbel" panose="020B0503020204020204" pitchFamily="34" charset="0"/>
                <a:cs typeface="Times New Roman" panose="02020603050405020304" pitchFamily="18" charset="0"/>
              </a:rPr>
              <a:t>Quotes</a:t>
            </a:r>
          </a:p>
          <a:p>
            <a:r>
              <a:rPr lang="en-US" dirty="0">
                <a:effectLst/>
                <a:latin typeface="Corbel" panose="020B0503020204020204" pitchFamily="34" charset="0"/>
                <a:ea typeface="Corbel" panose="020B0503020204020204" pitchFamily="34" charset="0"/>
                <a:cs typeface="Times New Roman" panose="02020603050405020304" pitchFamily="18" charset="0"/>
              </a:rPr>
              <a:t>Completed  checklist</a:t>
            </a:r>
            <a:endParaRPr lang="en-CA" dirty="0">
              <a:effectLst/>
              <a:latin typeface="Corbel" panose="020B0503020204020204" pitchFamily="34" charset="0"/>
              <a:ea typeface="Corbel" panose="020B050302020402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679256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AFFE9-CB04-4E93-8078-B4DB652257E0}"/>
              </a:ext>
            </a:extLst>
          </p:cNvPr>
          <p:cNvSpPr>
            <a:spLocks noGrp="1"/>
          </p:cNvSpPr>
          <p:nvPr>
            <p:ph type="title"/>
          </p:nvPr>
        </p:nvSpPr>
        <p:spPr/>
        <p:txBody>
          <a:bodyPr>
            <a:normAutofit fontScale="90000"/>
          </a:bodyPr>
          <a:lstStyle/>
          <a:p>
            <a:pPr algn="ctr"/>
            <a:br>
              <a:rPr lang="en-CA" b="1"/>
            </a:br>
            <a:r>
              <a:rPr lang="en-CA" sz="4400" b="1">
                <a:solidFill>
                  <a:schemeClr val="accent2">
                    <a:lumMod val="75000"/>
                  </a:schemeClr>
                </a:solidFill>
                <a:latin typeface="Corbel" panose="020B0503020204020204" pitchFamily="34" charset="0"/>
              </a:rPr>
              <a:t>Submit</a:t>
            </a:r>
            <a:br>
              <a:rPr lang="en-CA"/>
            </a:br>
            <a:endParaRPr lang="en-CA"/>
          </a:p>
        </p:txBody>
      </p:sp>
      <p:sp>
        <p:nvSpPr>
          <p:cNvPr id="3" name="Content Placeholder 2">
            <a:extLst>
              <a:ext uri="{FF2B5EF4-FFF2-40B4-BE49-F238E27FC236}">
                <a16:creationId xmlns:a16="http://schemas.microsoft.com/office/drawing/2014/main" id="{8A62688F-24BF-4B20-A156-A7996F1CAD1C}"/>
              </a:ext>
            </a:extLst>
          </p:cNvPr>
          <p:cNvSpPr>
            <a:spLocks noGrp="1"/>
          </p:cNvSpPr>
          <p:nvPr>
            <p:ph idx="1"/>
          </p:nvPr>
        </p:nvSpPr>
        <p:spPr/>
        <p:txBody>
          <a:bodyPr/>
          <a:lstStyle/>
          <a:p>
            <a:endParaRPr lang="en-CA"/>
          </a:p>
          <a:p>
            <a:endParaRPr lang="en-CA"/>
          </a:p>
          <a:p>
            <a:pPr marL="0" indent="0">
              <a:buNone/>
            </a:pPr>
            <a:r>
              <a:rPr lang="en-CA"/>
              <a:t> </a:t>
            </a:r>
            <a:r>
              <a:rPr lang="en-CA" sz="3600">
                <a:latin typeface="Corbel" panose="020B0503020204020204" pitchFamily="34" charset="0"/>
              </a:rPr>
              <a:t>One electronic copy of the entire grant package to </a:t>
            </a:r>
            <a:r>
              <a:rPr lang="en-CA" sz="3600">
                <a:latin typeface="Corbel" panose="020B0503020204020204" pitchFamily="34" charset="0"/>
                <a:hlinkClick r:id="rId3"/>
              </a:rPr>
              <a:t>abbie@centralokanaganfoundation.org</a:t>
            </a:r>
            <a:endParaRPr lang="en-CA" sz="3600">
              <a:latin typeface="Corbel" panose="020B0503020204020204" pitchFamily="34" charset="0"/>
            </a:endParaRPr>
          </a:p>
          <a:p>
            <a:pPr marL="0" indent="0">
              <a:buNone/>
            </a:pPr>
            <a:endParaRPr lang="en-CA"/>
          </a:p>
          <a:p>
            <a:pPr marL="0" indent="0">
              <a:buNone/>
            </a:pPr>
            <a:endParaRPr lang="en-CA"/>
          </a:p>
        </p:txBody>
      </p:sp>
    </p:spTree>
    <p:extLst>
      <p:ext uri="{BB962C8B-B14F-4D97-AF65-F5344CB8AC3E}">
        <p14:creationId xmlns:p14="http://schemas.microsoft.com/office/powerpoint/2010/main" val="2916641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5ECD-546D-413C-94E0-2C6B5C796FE9}"/>
              </a:ext>
            </a:extLst>
          </p:cNvPr>
          <p:cNvSpPr>
            <a:spLocks noGrp="1"/>
          </p:cNvSpPr>
          <p:nvPr>
            <p:ph type="title"/>
          </p:nvPr>
        </p:nvSpPr>
        <p:spPr/>
        <p:txBody>
          <a:bodyPr/>
          <a:lstStyle/>
          <a:p>
            <a:pPr algn="ctr"/>
            <a:r>
              <a:rPr lang="en-CA" b="1" dirty="0">
                <a:solidFill>
                  <a:schemeClr val="accent2">
                    <a:lumMod val="75000"/>
                  </a:schemeClr>
                </a:solidFill>
                <a:latin typeface="Corbel" panose="020B0503020204020204" pitchFamily="34" charset="0"/>
              </a:rPr>
              <a:t>Letter of Agreement</a:t>
            </a:r>
            <a:endParaRPr lang="en-CA" dirty="0"/>
          </a:p>
        </p:txBody>
      </p:sp>
      <p:sp>
        <p:nvSpPr>
          <p:cNvPr id="3" name="Content Placeholder 2">
            <a:extLst>
              <a:ext uri="{FF2B5EF4-FFF2-40B4-BE49-F238E27FC236}">
                <a16:creationId xmlns:a16="http://schemas.microsoft.com/office/drawing/2014/main" id="{91339F7C-A36F-4084-B7AD-0B28DEBA0FB1}"/>
              </a:ext>
            </a:extLst>
          </p:cNvPr>
          <p:cNvSpPr>
            <a:spLocks noGrp="1"/>
          </p:cNvSpPr>
          <p:nvPr>
            <p:ph idx="1"/>
          </p:nvPr>
        </p:nvSpPr>
        <p:spPr/>
        <p:txBody>
          <a:bodyPr>
            <a:normAutofit fontScale="92500" lnSpcReduction="20000"/>
          </a:bodyPr>
          <a:lstStyle/>
          <a:p>
            <a:pPr marL="0" indent="0">
              <a:buNone/>
            </a:pPr>
            <a:r>
              <a:rPr lang="en-US">
                <a:latin typeface="Corbel" panose="020B0503020204020204" pitchFamily="34" charset="0"/>
              </a:rPr>
              <a:t>All organizations approved for funding under the Community Social Development Grants program will be required to sign and adhere to the City of Kelowna’s Letter of Agreement for Funding and have liability insurance in place, as outlined on the City’s Certificate of Insurance. </a:t>
            </a:r>
          </a:p>
          <a:p>
            <a:pPr marL="0" indent="0">
              <a:buNone/>
            </a:pPr>
            <a:endParaRPr lang="en-US">
              <a:latin typeface="Corbel" panose="020B0503020204020204" pitchFamily="34" charset="0"/>
            </a:endParaRPr>
          </a:p>
          <a:p>
            <a:pPr marL="0" indent="0">
              <a:buNone/>
            </a:pPr>
            <a:r>
              <a:rPr lang="en-US">
                <a:latin typeface="Corbel" panose="020B0503020204020204" pitchFamily="34" charset="0"/>
              </a:rPr>
              <a:t>Funding will commence once the Letter of Agreement and Certificate of Insurance has been received, is deemed satisfactory to the Funding Agency and signed by the Funding Agency or a qualified designate of the Funding Agency.</a:t>
            </a:r>
          </a:p>
          <a:p>
            <a:pPr marL="0" indent="0">
              <a:buNone/>
            </a:pPr>
            <a:endParaRPr lang="en-US">
              <a:latin typeface="Corbel" panose="020B0503020204020204" pitchFamily="34" charset="0"/>
            </a:endParaRPr>
          </a:p>
          <a:p>
            <a:pPr marL="0" indent="0">
              <a:buNone/>
            </a:pPr>
            <a:r>
              <a:rPr lang="en-US">
                <a:latin typeface="Corbel" panose="020B0503020204020204" pitchFamily="34" charset="0"/>
              </a:rPr>
              <a:t> A 30-day period will be given for applicants to claim their grants following written confirmation of the grant to the applicant. Any unclaimed funds will be returned to the Social Development Grant Reserve.</a:t>
            </a:r>
            <a:endParaRPr lang="en-CA">
              <a:latin typeface="Corbel" panose="020B0503020204020204" pitchFamily="34" charset="0"/>
            </a:endParaRPr>
          </a:p>
        </p:txBody>
      </p:sp>
    </p:spTree>
    <p:extLst>
      <p:ext uri="{BB962C8B-B14F-4D97-AF65-F5344CB8AC3E}">
        <p14:creationId xmlns:p14="http://schemas.microsoft.com/office/powerpoint/2010/main" val="3176536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04CD-B491-E794-E9E7-BE91FBE2DB6A}"/>
              </a:ext>
            </a:extLst>
          </p:cNvPr>
          <p:cNvSpPr>
            <a:spLocks noGrp="1"/>
          </p:cNvSpPr>
          <p:nvPr>
            <p:ph type="title"/>
          </p:nvPr>
        </p:nvSpPr>
        <p:spPr/>
        <p:txBody>
          <a:bodyPr/>
          <a:lstStyle/>
          <a:p>
            <a:pPr algn="ctr"/>
            <a:r>
              <a:rPr lang="en-CA" b="1" dirty="0">
                <a:solidFill>
                  <a:schemeClr val="accent2">
                    <a:lumMod val="75000"/>
                  </a:schemeClr>
                </a:solidFill>
                <a:latin typeface="Corbel" panose="020B0503020204020204" pitchFamily="34" charset="0"/>
              </a:rPr>
              <a:t>Final Report</a:t>
            </a:r>
          </a:p>
        </p:txBody>
      </p:sp>
      <p:sp>
        <p:nvSpPr>
          <p:cNvPr id="3" name="Content Placeholder 2">
            <a:extLst>
              <a:ext uri="{FF2B5EF4-FFF2-40B4-BE49-F238E27FC236}">
                <a16:creationId xmlns:a16="http://schemas.microsoft.com/office/drawing/2014/main" id="{67832C42-CA5A-D123-1294-10924ED165C8}"/>
              </a:ext>
            </a:extLst>
          </p:cNvPr>
          <p:cNvSpPr>
            <a:spLocks noGrp="1"/>
          </p:cNvSpPr>
          <p:nvPr>
            <p:ph idx="1"/>
          </p:nvPr>
        </p:nvSpPr>
        <p:spPr/>
        <p:txBody>
          <a:bodyPr>
            <a:normAutofit/>
          </a:bodyPr>
          <a:lstStyle/>
          <a:p>
            <a:endParaRPr lang="en-CA" sz="2600" dirty="0">
              <a:latin typeface="Corbel" panose="020B0503020204020204" pitchFamily="34" charset="0"/>
            </a:endParaRPr>
          </a:p>
          <a:p>
            <a:endParaRPr lang="en-CA" sz="2600" dirty="0">
              <a:latin typeface="Corbel" panose="020B0503020204020204" pitchFamily="34" charset="0"/>
            </a:endParaRPr>
          </a:p>
          <a:p>
            <a:endParaRPr lang="en-CA" sz="2600" dirty="0">
              <a:latin typeface="Corbel" panose="020B0503020204020204" pitchFamily="34" charset="0"/>
            </a:endParaRPr>
          </a:p>
          <a:p>
            <a:r>
              <a:rPr lang="en-CA" sz="2600" dirty="0">
                <a:latin typeface="Corbel" panose="020B0503020204020204" pitchFamily="34" charset="0"/>
              </a:rPr>
              <a:t>A new final report form is available on the Central Okanagan Foundation website</a:t>
            </a:r>
          </a:p>
        </p:txBody>
      </p:sp>
    </p:spTree>
    <p:extLst>
      <p:ext uri="{BB962C8B-B14F-4D97-AF65-F5344CB8AC3E}">
        <p14:creationId xmlns:p14="http://schemas.microsoft.com/office/powerpoint/2010/main" val="1402092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57250" y="457200"/>
            <a:ext cx="7429500" cy="914400"/>
          </a:xfrm>
        </p:spPr>
        <p:txBody>
          <a:bodyPr>
            <a:normAutofit/>
          </a:bodyPr>
          <a:lstStyle/>
          <a:p>
            <a:pPr algn="ctr" eaLnBrk="1" hangingPunct="1">
              <a:defRPr/>
            </a:pPr>
            <a:r>
              <a:rPr lang="en-US" b="1">
                <a:solidFill>
                  <a:schemeClr val="accent2">
                    <a:lumMod val="75000"/>
                  </a:schemeClr>
                </a:solidFill>
                <a:latin typeface="Corbel" panose="020B0503020204020204" pitchFamily="34" charset="0"/>
              </a:rPr>
              <a:t>Timelines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29051076"/>
              </p:ext>
            </p:extLst>
          </p:nvPr>
        </p:nvGraphicFramePr>
        <p:xfrm>
          <a:off x="304800" y="1600200"/>
          <a:ext cx="7543800" cy="2382520"/>
        </p:xfrm>
        <a:graphic>
          <a:graphicData uri="http://schemas.openxmlformats.org/drawingml/2006/table">
            <a:tbl>
              <a:tblPr firstRow="1" bandRow="1">
                <a:tableStyleId>{5C22544A-7EE6-4342-B048-85BDC9FD1C3A}</a:tableStyleId>
              </a:tblPr>
              <a:tblGrid>
                <a:gridCol w="1485900">
                  <a:extLst>
                    <a:ext uri="{9D8B030D-6E8A-4147-A177-3AD203B41FA5}">
                      <a16:colId xmlns:a16="http://schemas.microsoft.com/office/drawing/2014/main" val="20000"/>
                    </a:ext>
                  </a:extLst>
                </a:gridCol>
                <a:gridCol w="15621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3"/>
                    </a:ext>
                  </a:extLst>
                </a:gridCol>
                <a:gridCol w="1536700">
                  <a:extLst>
                    <a:ext uri="{9D8B030D-6E8A-4147-A177-3AD203B41FA5}">
                      <a16:colId xmlns:a16="http://schemas.microsoft.com/office/drawing/2014/main" val="20004"/>
                    </a:ext>
                  </a:extLst>
                </a:gridCol>
                <a:gridCol w="1435100">
                  <a:extLst>
                    <a:ext uri="{9D8B030D-6E8A-4147-A177-3AD203B41FA5}">
                      <a16:colId xmlns:a16="http://schemas.microsoft.com/office/drawing/2014/main" val="20005"/>
                    </a:ext>
                  </a:extLst>
                </a:gridCol>
              </a:tblGrid>
              <a:tr h="370840">
                <a:tc>
                  <a:txBody>
                    <a:bodyPr/>
                    <a:lstStyle/>
                    <a:p>
                      <a:r>
                        <a:rPr lang="en-US">
                          <a:latin typeface="Corbel" panose="020B0503020204020204" pitchFamily="34" charset="0"/>
                        </a:rPr>
                        <a:t>Deadline</a:t>
                      </a:r>
                    </a:p>
                  </a:txBody>
                  <a:tcPr/>
                </a:tc>
                <a:tc>
                  <a:txBody>
                    <a:bodyPr/>
                    <a:lstStyle/>
                    <a:p>
                      <a:r>
                        <a:rPr lang="en-US">
                          <a:latin typeface="Corbel" panose="020B0503020204020204" pitchFamily="34" charset="0"/>
                        </a:rPr>
                        <a:t>Grant Review </a:t>
                      </a:r>
                    </a:p>
                  </a:txBody>
                  <a:tcPr/>
                </a:tc>
                <a:tc>
                  <a:txBody>
                    <a:bodyPr/>
                    <a:lstStyle/>
                    <a:p>
                      <a:r>
                        <a:rPr lang="en-US">
                          <a:latin typeface="Corbel" panose="020B0503020204020204" pitchFamily="34" charset="0"/>
                        </a:rPr>
                        <a:t>Notification </a:t>
                      </a:r>
                    </a:p>
                  </a:txBody>
                  <a:tcPr/>
                </a:tc>
                <a:tc>
                  <a:txBody>
                    <a:bodyPr/>
                    <a:lstStyle/>
                    <a:p>
                      <a:r>
                        <a:rPr lang="en-US">
                          <a:latin typeface="Corbel" panose="020B0503020204020204" pitchFamily="34" charset="0"/>
                        </a:rPr>
                        <a:t>Distribution </a:t>
                      </a:r>
                    </a:p>
                  </a:txBody>
                  <a:tcPr/>
                </a:tc>
                <a:tc>
                  <a:txBody>
                    <a:bodyPr/>
                    <a:lstStyle/>
                    <a:p>
                      <a:r>
                        <a:rPr lang="en-US">
                          <a:latin typeface="Corbel" panose="020B0503020204020204" pitchFamily="34" charset="0"/>
                        </a:rPr>
                        <a:t>Final Report </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atin typeface="Corbel" panose="020B0503020204020204" pitchFamily="34" charset="0"/>
                        </a:rPr>
                        <a:t>3:30 pm,</a:t>
                      </a:r>
                      <a:r>
                        <a:rPr lang="en-US" baseline="0">
                          <a:latin typeface="Corbel" panose="020B0503020204020204" pitchFamily="34" charset="0"/>
                        </a:rPr>
                        <a:t> Friday </a:t>
                      </a:r>
                      <a:r>
                        <a:rPr lang="en-US">
                          <a:latin typeface="Corbel" panose="020B0503020204020204" pitchFamily="34" charset="0"/>
                        </a:rPr>
                        <a:t>Feb 24, 2023</a:t>
                      </a:r>
                    </a:p>
                    <a:p>
                      <a:endParaRPr lang="en-US">
                        <a:latin typeface="Corbel" panose="020B0503020204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atin typeface="Corbel" panose="020B0503020204020204" pitchFamily="34" charset="0"/>
                        </a:rPr>
                        <a:t>April 4. 2023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atin typeface="Corbel" panose="020B0503020204020204" pitchFamily="34" charset="0"/>
                        </a:rPr>
                        <a:t>End of April 2023</a:t>
                      </a:r>
                    </a:p>
                    <a:p>
                      <a:endParaRPr lang="en-US">
                        <a:latin typeface="Corbel" panose="020B0503020204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atin typeface="Corbel" panose="020B0503020204020204" pitchFamily="34" charset="0"/>
                        </a:rPr>
                        <a:t>Within 30 days of written notification from the foundation</a:t>
                      </a:r>
                    </a:p>
                    <a:p>
                      <a:endParaRPr lang="en-US">
                        <a:latin typeface="Corbel" panose="020B0503020204020204" pitchFamily="34" charset="0"/>
                      </a:endParaRPr>
                    </a:p>
                  </a:txBody>
                  <a:tcPr/>
                </a:tc>
                <a:tc>
                  <a:txBody>
                    <a:bodyPr/>
                    <a:lstStyle/>
                    <a:p>
                      <a:r>
                        <a:rPr lang="en-US">
                          <a:latin typeface="Corbel" panose="020B0503020204020204" pitchFamily="34" charset="0"/>
                        </a:rPr>
                        <a:t>A final report is submitted within 30 days of the end</a:t>
                      </a:r>
                      <a:r>
                        <a:rPr lang="en-US" baseline="0">
                          <a:latin typeface="Corbel" panose="020B0503020204020204" pitchFamily="34" charset="0"/>
                        </a:rPr>
                        <a:t> of grant term</a:t>
                      </a:r>
                      <a:endParaRPr lang="en-US">
                        <a:latin typeface="Corbel" panose="020B0503020204020204" pitchFamily="34" charset="0"/>
                      </a:endParaRPr>
                    </a:p>
                  </a:txBody>
                  <a:tcPr/>
                </a:tc>
                <a:extLst>
                  <a:ext uri="{0D108BD9-81ED-4DB2-BD59-A6C34878D82A}">
                    <a16:rowId xmlns:a16="http://schemas.microsoft.com/office/drawing/2014/main" val="10001"/>
                  </a:ext>
                </a:extLst>
              </a:tr>
            </a:tbl>
          </a:graphicData>
        </a:graphic>
      </p:graphicFrame>
      <p:sp>
        <p:nvSpPr>
          <p:cNvPr id="3" name="TextBox 2"/>
          <p:cNvSpPr txBox="1"/>
          <p:nvPr/>
        </p:nvSpPr>
        <p:spPr>
          <a:xfrm>
            <a:off x="304800" y="4343400"/>
            <a:ext cx="8382000" cy="1461939"/>
          </a:xfrm>
          <a:prstGeom prst="rect">
            <a:avLst/>
          </a:prstGeom>
          <a:noFill/>
        </p:spPr>
        <p:txBody>
          <a:bodyPr wrap="square" rtlCol="0">
            <a:spAutoFit/>
          </a:bodyPr>
          <a:lstStyle/>
          <a:p>
            <a:pPr lvl="1" eaLnBrk="1" hangingPunct="1">
              <a:spcBef>
                <a:spcPts val="0"/>
              </a:spcBef>
              <a:spcAft>
                <a:spcPts val="600"/>
              </a:spcAft>
              <a:buClr>
                <a:srgbClr val="000066"/>
              </a:buClr>
              <a:buFont typeface="Wingdings" panose="05000000000000000000" pitchFamily="2" charset="2"/>
              <a:buChar char="Ø"/>
            </a:pPr>
            <a:r>
              <a:rPr lang="en-US" sz="2800">
                <a:latin typeface="Corbel" panose="020B0503020204020204" pitchFamily="34" charset="0"/>
              </a:rPr>
              <a:t>Applicants are not required to submit hard copies for the 2023 intake.</a:t>
            </a:r>
            <a:endParaRPr lang="en-US" sz="2800" b="1" u="sng">
              <a:solidFill>
                <a:srgbClr val="000066"/>
              </a:solidFill>
              <a:latin typeface="Corbel" panose="020B0503020204020204" pitchFamily="34" charset="0"/>
            </a:endParaRPr>
          </a:p>
          <a:p>
            <a:pPr lvl="1" eaLnBrk="1" hangingPunct="1">
              <a:spcBef>
                <a:spcPts val="0"/>
              </a:spcBef>
              <a:spcAft>
                <a:spcPts val="600"/>
              </a:spcAft>
              <a:buClr>
                <a:srgbClr val="000066"/>
              </a:buClr>
              <a:buFont typeface="Wingdings" panose="05000000000000000000" pitchFamily="2" charset="2"/>
              <a:buChar char="Ø"/>
            </a:pPr>
            <a:r>
              <a:rPr lang="en-US" sz="2800" b="1" u="sng">
                <a:solidFill>
                  <a:srgbClr val="050A0F"/>
                </a:solidFill>
                <a:latin typeface="Corbel" panose="020B0503020204020204" pitchFamily="34" charset="0"/>
              </a:rPr>
              <a:t>No exceptions or extensions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914400" y="685800"/>
            <a:ext cx="7315200" cy="914400"/>
          </a:xfrm>
        </p:spPr>
        <p:txBody>
          <a:bodyPr/>
          <a:lstStyle/>
          <a:p>
            <a:pPr algn="ctr" eaLnBrk="1" hangingPunct="1">
              <a:defRPr/>
            </a:pPr>
            <a:r>
              <a:rPr lang="en-CA" b="1">
                <a:solidFill>
                  <a:schemeClr val="accent2">
                    <a:lumMod val="75000"/>
                  </a:schemeClr>
                </a:solidFill>
                <a:latin typeface="Corbel" panose="020B0503020204020204" pitchFamily="34" charset="0"/>
              </a:rPr>
              <a:t>Emergency Grants</a:t>
            </a:r>
          </a:p>
        </p:txBody>
      </p:sp>
      <p:sp>
        <p:nvSpPr>
          <p:cNvPr id="14342" name="Rectangle 3"/>
          <p:cNvSpPr>
            <a:spLocks noGrp="1" noChangeArrowheads="1"/>
          </p:cNvSpPr>
          <p:nvPr>
            <p:ph idx="1"/>
          </p:nvPr>
        </p:nvSpPr>
        <p:spPr>
          <a:xfrm>
            <a:off x="609600" y="1600200"/>
            <a:ext cx="7924800" cy="4572000"/>
          </a:xfrm>
        </p:spPr>
        <p:txBody>
          <a:bodyPr>
            <a:normAutofit fontScale="92500" lnSpcReduction="20000"/>
          </a:bodyPr>
          <a:lstStyle/>
          <a:p>
            <a:pPr lvl="0">
              <a:lnSpc>
                <a:spcPct val="90000"/>
              </a:lnSpc>
            </a:pPr>
            <a:endParaRPr lang="en-CA" sz="2600">
              <a:solidFill>
                <a:srgbClr val="000066"/>
              </a:solidFill>
              <a:effectLst/>
              <a:latin typeface="Corbel" panose="020B0503020204020204" pitchFamily="34" charset="0"/>
            </a:endParaRPr>
          </a:p>
          <a:p>
            <a:pPr lvl="0">
              <a:lnSpc>
                <a:spcPct val="90000"/>
              </a:lnSpc>
              <a:buClr>
                <a:srgbClr val="000066"/>
              </a:buClr>
            </a:pPr>
            <a:r>
              <a:rPr lang="en-CA" sz="2800">
                <a:latin typeface="Corbel" panose="020B0503020204020204" pitchFamily="34" charset="0"/>
              </a:rPr>
              <a:t>Availability is d</a:t>
            </a:r>
            <a:r>
              <a:rPr lang="en-CA" sz="2800">
                <a:solidFill>
                  <a:schemeClr val="tx1"/>
                </a:solidFill>
                <a:effectLst/>
                <a:latin typeface="Corbel" panose="020B0503020204020204" pitchFamily="34" charset="0"/>
              </a:rPr>
              <a:t>ependent upon a reserve of money </a:t>
            </a:r>
            <a:r>
              <a:rPr lang="en-US" sz="2800">
                <a:solidFill>
                  <a:schemeClr val="tx1"/>
                </a:solidFill>
                <a:latin typeface="Corbel" panose="020B0503020204020204" pitchFamily="34" charset="0"/>
              </a:rPr>
              <a:t>within the Social Development Grant Reserve </a:t>
            </a:r>
          </a:p>
          <a:p>
            <a:pPr marL="109728" indent="0">
              <a:lnSpc>
                <a:spcPct val="90000"/>
              </a:lnSpc>
              <a:buClr>
                <a:srgbClr val="000066"/>
              </a:buClr>
              <a:buNone/>
            </a:pPr>
            <a:endParaRPr lang="en-US" sz="2800">
              <a:latin typeface="Corbel" panose="020B0503020204020204" pitchFamily="34" charset="0"/>
            </a:endParaRPr>
          </a:p>
          <a:p>
            <a:pPr marL="166688" indent="-166688">
              <a:lnSpc>
                <a:spcPct val="90000"/>
              </a:lnSpc>
              <a:buClr>
                <a:srgbClr val="000066"/>
              </a:buClr>
            </a:pPr>
            <a:r>
              <a:rPr lang="en-CA" sz="2800">
                <a:latin typeface="Corbel" panose="020B0503020204020204" pitchFamily="34" charset="0"/>
              </a:rPr>
              <a:t>For eligible organizations facing a financial crisis</a:t>
            </a:r>
          </a:p>
          <a:p>
            <a:pPr marL="109728" lvl="0" indent="0">
              <a:lnSpc>
                <a:spcPct val="90000"/>
              </a:lnSpc>
              <a:buClr>
                <a:srgbClr val="000066"/>
              </a:buClr>
              <a:buNone/>
            </a:pPr>
            <a:endParaRPr lang="en-US" sz="2800">
              <a:solidFill>
                <a:schemeClr val="tx1"/>
              </a:solidFill>
              <a:latin typeface="Corbel" panose="020B0503020204020204" pitchFamily="34" charset="0"/>
            </a:endParaRPr>
          </a:p>
          <a:p>
            <a:pPr eaLnBrk="1" hangingPunct="1">
              <a:lnSpc>
                <a:spcPct val="90000"/>
              </a:lnSpc>
              <a:buClr>
                <a:srgbClr val="000066"/>
              </a:buClr>
            </a:pPr>
            <a:r>
              <a:rPr lang="en-CA" sz="2800">
                <a:solidFill>
                  <a:schemeClr val="tx1"/>
                </a:solidFill>
                <a:effectLst/>
                <a:latin typeface="Corbel" panose="020B0503020204020204" pitchFamily="34" charset="0"/>
              </a:rPr>
              <a:t>Not reviewed as part of the  Community Social Development Grants; can apply year-round</a:t>
            </a:r>
          </a:p>
          <a:p>
            <a:pPr marL="109728" indent="0" eaLnBrk="1" hangingPunct="1">
              <a:lnSpc>
                <a:spcPct val="90000"/>
              </a:lnSpc>
              <a:buClr>
                <a:srgbClr val="000066"/>
              </a:buClr>
              <a:buNone/>
            </a:pPr>
            <a:endParaRPr lang="en-CA" sz="2800">
              <a:solidFill>
                <a:schemeClr val="tx1"/>
              </a:solidFill>
              <a:effectLst/>
              <a:latin typeface="Corbel" panose="020B0503020204020204" pitchFamily="34" charset="0"/>
            </a:endParaRPr>
          </a:p>
          <a:p>
            <a:pPr eaLnBrk="1" hangingPunct="1">
              <a:lnSpc>
                <a:spcPct val="90000"/>
              </a:lnSpc>
              <a:buClr>
                <a:srgbClr val="000066"/>
              </a:buClr>
            </a:pPr>
            <a:r>
              <a:rPr lang="en-CA" sz="2800">
                <a:solidFill>
                  <a:schemeClr val="tx1"/>
                </a:solidFill>
                <a:effectLst/>
                <a:latin typeface="Corbel" panose="020B0503020204020204" pitchFamily="34" charset="0"/>
              </a:rPr>
              <a:t> $5,000 maximum</a:t>
            </a:r>
          </a:p>
          <a:p>
            <a:pPr marL="0" indent="0" eaLnBrk="1" hangingPunct="1">
              <a:lnSpc>
                <a:spcPct val="90000"/>
              </a:lnSpc>
              <a:buClr>
                <a:srgbClr val="000066"/>
              </a:buClr>
              <a:buNone/>
            </a:pPr>
            <a:endParaRPr lang="en-CA" sz="2800">
              <a:solidFill>
                <a:schemeClr val="tx1"/>
              </a:solidFill>
              <a:effectLst/>
              <a:latin typeface="Corbel" panose="020B0503020204020204" pitchFamily="34" charset="0"/>
            </a:endParaRPr>
          </a:p>
          <a:p>
            <a:pPr eaLnBrk="1" hangingPunct="1">
              <a:lnSpc>
                <a:spcPct val="90000"/>
              </a:lnSpc>
              <a:buClr>
                <a:srgbClr val="000066"/>
              </a:buClr>
            </a:pPr>
            <a:r>
              <a:rPr lang="en-CA" sz="2800">
                <a:solidFill>
                  <a:schemeClr val="tx1"/>
                </a:solidFill>
                <a:effectLst/>
                <a:latin typeface="Corbel" panose="020B0503020204020204" pitchFamily="34" charset="0"/>
              </a:rPr>
              <a:t>Can </a:t>
            </a:r>
            <a:r>
              <a:rPr lang="en-CA" sz="2800">
                <a:latin typeface="Corbel" panose="020B0503020204020204" pitchFamily="34" charset="0"/>
              </a:rPr>
              <a:t>receive funding </a:t>
            </a:r>
            <a:r>
              <a:rPr lang="en-CA" sz="2800">
                <a:solidFill>
                  <a:schemeClr val="tx1"/>
                </a:solidFill>
                <a:effectLst/>
                <a:latin typeface="Corbel" panose="020B0503020204020204" pitchFamily="34" charset="0"/>
              </a:rPr>
              <a:t>once in a 3-year period </a:t>
            </a:r>
          </a:p>
          <a:p>
            <a:pPr eaLnBrk="1" hangingPunct="1">
              <a:lnSpc>
                <a:spcPct val="90000"/>
              </a:lnSpc>
            </a:pPr>
            <a:endParaRPr lang="en-CA" sz="2400">
              <a:solidFill>
                <a:srgbClr val="000066"/>
              </a:solidFill>
              <a:effectLst/>
            </a:endParaRPr>
          </a:p>
          <a:p>
            <a:pPr eaLnBrk="1" hangingPunct="1">
              <a:lnSpc>
                <a:spcPct val="90000"/>
              </a:lnSpc>
            </a:pPr>
            <a:endParaRPr lang="en-CA" sz="2800">
              <a:solidFill>
                <a:srgbClr val="000066"/>
              </a:solidFill>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066800" y="381000"/>
            <a:ext cx="6781800" cy="1143000"/>
          </a:xfrm>
        </p:spPr>
        <p:txBody>
          <a:bodyPr>
            <a:normAutofit/>
          </a:bodyPr>
          <a:lstStyle/>
          <a:p>
            <a:pPr algn="ctr" eaLnBrk="1" hangingPunct="1">
              <a:defRPr/>
            </a:pPr>
            <a:r>
              <a:rPr lang="en-US">
                <a:solidFill>
                  <a:srgbClr val="FF6600"/>
                </a:solidFill>
              </a:rPr>
              <a:t> </a:t>
            </a:r>
            <a:r>
              <a:rPr lang="en-US" b="1">
                <a:solidFill>
                  <a:schemeClr val="accent2">
                    <a:lumMod val="75000"/>
                  </a:schemeClr>
                </a:solidFill>
                <a:latin typeface="Corbel" panose="020B0503020204020204" pitchFamily="34" charset="0"/>
              </a:rPr>
              <a:t>Contact Information</a:t>
            </a:r>
          </a:p>
        </p:txBody>
      </p:sp>
      <p:sp>
        <p:nvSpPr>
          <p:cNvPr id="123907" name="Rectangle 3"/>
          <p:cNvSpPr>
            <a:spLocks noGrp="1" noChangeArrowheads="1"/>
          </p:cNvSpPr>
          <p:nvPr>
            <p:ph idx="1"/>
          </p:nvPr>
        </p:nvSpPr>
        <p:spPr>
          <a:xfrm>
            <a:off x="533400" y="1600200"/>
            <a:ext cx="8229600" cy="4572000"/>
          </a:xfrm>
        </p:spPr>
        <p:txBody>
          <a:bodyPr>
            <a:normAutofit/>
          </a:bodyPr>
          <a:lstStyle/>
          <a:p>
            <a:pPr algn="ctr">
              <a:lnSpc>
                <a:spcPct val="90000"/>
              </a:lnSpc>
              <a:buNone/>
              <a:defRPr/>
            </a:pPr>
            <a:r>
              <a:rPr lang="en-US" sz="3300">
                <a:latin typeface="Corbel" panose="020B0503020204020204" pitchFamily="34" charset="0"/>
              </a:rPr>
              <a:t>S</a:t>
            </a:r>
            <a:r>
              <a:rPr lang="en-US" sz="3300">
                <a:solidFill>
                  <a:schemeClr val="tx1"/>
                </a:solidFill>
                <a:latin typeface="Corbel" panose="020B0503020204020204" pitchFamily="34" charset="0"/>
              </a:rPr>
              <a:t>hould you have any questions or concerns, please contact:</a:t>
            </a:r>
          </a:p>
          <a:p>
            <a:pPr algn="ctr">
              <a:lnSpc>
                <a:spcPct val="90000"/>
              </a:lnSpc>
              <a:buNone/>
              <a:defRPr/>
            </a:pPr>
            <a:endParaRPr lang="en-US" sz="2200">
              <a:solidFill>
                <a:schemeClr val="tx1"/>
              </a:solidFill>
              <a:latin typeface="Corbel" panose="020B0503020204020204" pitchFamily="34" charset="0"/>
            </a:endParaRPr>
          </a:p>
          <a:p>
            <a:pPr indent="0">
              <a:lnSpc>
                <a:spcPct val="120000"/>
              </a:lnSpc>
              <a:spcBef>
                <a:spcPts val="0"/>
              </a:spcBef>
              <a:buNone/>
              <a:defRPr/>
            </a:pPr>
            <a:r>
              <a:rPr lang="en-US" sz="3300">
                <a:latin typeface="Corbel" panose="020B0503020204020204" pitchFamily="34" charset="0"/>
              </a:rPr>
              <a:t>			</a:t>
            </a:r>
            <a:r>
              <a:rPr lang="en-US" sz="3800" b="1">
                <a:solidFill>
                  <a:schemeClr val="tx1"/>
                </a:solidFill>
                <a:latin typeface="Corbel" panose="020B0503020204020204" pitchFamily="34" charset="0"/>
              </a:rPr>
              <a:t>Abbie Norrish</a:t>
            </a:r>
          </a:p>
          <a:p>
            <a:pPr algn="ctr">
              <a:lnSpc>
                <a:spcPct val="120000"/>
              </a:lnSpc>
              <a:buNone/>
              <a:defRPr/>
            </a:pPr>
            <a:r>
              <a:rPr lang="en-US" sz="3800">
                <a:solidFill>
                  <a:schemeClr val="tx1"/>
                </a:solidFill>
                <a:latin typeface="Corbel" panose="020B0503020204020204" pitchFamily="34" charset="0"/>
              </a:rPr>
              <a:t>250-861-6160</a:t>
            </a:r>
          </a:p>
          <a:p>
            <a:pPr lvl="1" algn="ctr">
              <a:lnSpc>
                <a:spcPct val="120000"/>
              </a:lnSpc>
              <a:buNone/>
              <a:defRPr/>
            </a:pPr>
            <a:r>
              <a:rPr lang="en-US" sz="3600">
                <a:latin typeface="Corbel" panose="020B0503020204020204" pitchFamily="34" charset="0"/>
                <a:hlinkClick r:id="rId3"/>
              </a:rPr>
              <a:t>abbie@centralokanaganfoundation.org</a:t>
            </a:r>
            <a:endParaRPr lang="en-US" sz="3600">
              <a:latin typeface="Corbel" panose="020B0503020204020204" pitchFamily="34" charset="0"/>
            </a:endParaRPr>
          </a:p>
          <a:p>
            <a:pPr lvl="1" algn="ctr">
              <a:lnSpc>
                <a:spcPct val="120000"/>
              </a:lnSpc>
              <a:buNone/>
              <a:defRPr/>
            </a:pPr>
            <a:endParaRPr lang="en-US" sz="3800">
              <a:solidFill>
                <a:schemeClr val="tx1"/>
              </a:solidFill>
              <a:latin typeface="Cambria" panose="02040503050406030204" pitchFamily="18" charset="0"/>
            </a:endParaRPr>
          </a:p>
          <a:p>
            <a:pPr lvl="1" algn="ctr">
              <a:lnSpc>
                <a:spcPct val="120000"/>
              </a:lnSpc>
              <a:buNone/>
              <a:defRPr/>
            </a:pPr>
            <a:endParaRPr lang="en-US" sz="3800">
              <a:solidFill>
                <a:schemeClr val="tx1"/>
              </a:solidFill>
              <a:latin typeface="Cambria" panose="02040503050406030204" pitchFamily="18" charset="0"/>
            </a:endParaRPr>
          </a:p>
          <a:p>
            <a:pPr lvl="1" algn="ctr" eaLnBrk="1" hangingPunct="1">
              <a:lnSpc>
                <a:spcPct val="90000"/>
              </a:lnSpc>
              <a:buFont typeface="Wingdings" pitchFamily="2" charset="2"/>
              <a:buNone/>
              <a:defRPr/>
            </a:pPr>
            <a:endParaRPr lang="en-US" sz="2900" b="1">
              <a:solidFill>
                <a:srgbClr val="000066"/>
              </a:solidFill>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533400"/>
            <a:ext cx="7543800" cy="990600"/>
          </a:xfrm>
        </p:spPr>
        <p:txBody>
          <a:bodyPr>
            <a:normAutofit/>
          </a:bodyPr>
          <a:lstStyle/>
          <a:p>
            <a:r>
              <a:rPr lang="en-US" b="1">
                <a:solidFill>
                  <a:schemeClr val="accent2">
                    <a:lumMod val="75000"/>
                  </a:schemeClr>
                </a:solidFill>
                <a:latin typeface="Corbel" panose="020B0503020204020204" pitchFamily="34" charset="0"/>
              </a:rPr>
              <a:t>Organizational Development Grant</a:t>
            </a:r>
          </a:p>
        </p:txBody>
      </p:sp>
      <p:sp>
        <p:nvSpPr>
          <p:cNvPr id="3" name="Content Placeholder 2"/>
          <p:cNvSpPr>
            <a:spLocks noGrp="1"/>
          </p:cNvSpPr>
          <p:nvPr>
            <p:ph idx="1"/>
          </p:nvPr>
        </p:nvSpPr>
        <p:spPr/>
        <p:txBody>
          <a:bodyPr>
            <a:normAutofit fontScale="92500" lnSpcReduction="10000"/>
          </a:bodyPr>
          <a:lstStyle/>
          <a:p>
            <a:r>
              <a:rPr lang="en-US">
                <a:latin typeface="Corbel" panose="020B0503020204020204" pitchFamily="34" charset="0"/>
                <a:cs typeface="Calibri" panose="020F0502020204030204" pitchFamily="34" charset="0"/>
              </a:rPr>
              <a:t>Provide assistance to non-profits, registered charities, or organizations to undertake activities or initiatives which develop the organization’s capacity and sustainability</a:t>
            </a:r>
          </a:p>
          <a:p>
            <a:pPr marL="0" indent="0">
              <a:buNone/>
            </a:pPr>
            <a:endParaRPr lang="en-US">
              <a:latin typeface="Corbel" panose="020B0503020204020204" pitchFamily="34" charset="0"/>
              <a:cs typeface="Calibri" panose="020F0502020204030204" pitchFamily="34" charset="0"/>
            </a:endParaRPr>
          </a:p>
          <a:p>
            <a:r>
              <a:rPr lang="en-US">
                <a:latin typeface="Corbel" panose="020B0503020204020204" pitchFamily="34" charset="0"/>
                <a:cs typeface="Calibri" panose="020F0502020204030204" pitchFamily="34" charset="0"/>
              </a:rPr>
              <a:t>Up to 50% of the total project cost, maximum of $5,000 (Matching support required from other sources)</a:t>
            </a:r>
          </a:p>
          <a:p>
            <a:pPr marL="0" indent="0">
              <a:buNone/>
            </a:pPr>
            <a:endParaRPr lang="en-US">
              <a:latin typeface="Corbel" panose="020B0503020204020204" pitchFamily="34" charset="0"/>
              <a:cs typeface="Calibri" panose="020F0502020204030204" pitchFamily="34" charset="0"/>
            </a:endParaRPr>
          </a:p>
          <a:p>
            <a:r>
              <a:rPr lang="en-US">
                <a:latin typeface="Corbel" panose="020B0503020204020204" pitchFamily="34" charset="0"/>
                <a:cs typeface="Calibri" panose="020F0502020204030204" pitchFamily="34" charset="0"/>
              </a:rPr>
              <a:t>The total amount available is $30,000</a:t>
            </a:r>
          </a:p>
          <a:p>
            <a:pPr marL="0" indent="0">
              <a:buNone/>
            </a:pPr>
            <a:endParaRPr lang="en-US">
              <a:latin typeface="Corbel" panose="020B0503020204020204" pitchFamily="34" charset="0"/>
              <a:cs typeface="Calibri" panose="020F0502020204030204" pitchFamily="34" charset="0"/>
            </a:endParaRPr>
          </a:p>
          <a:p>
            <a:r>
              <a:rPr lang="en-US">
                <a:latin typeface="Corbel" panose="020B0503020204020204" pitchFamily="34" charset="0"/>
                <a:cs typeface="Calibri" panose="020F0502020204030204" pitchFamily="34" charset="0"/>
              </a:rPr>
              <a:t>On-going deadlines. Guidelines from City of Kelowna website. Applications from City of Kelowna staff</a:t>
            </a:r>
          </a:p>
          <a:p>
            <a:pPr marL="0" indent="0">
              <a:buNone/>
            </a:pPr>
            <a:endParaRPr lang="en-US">
              <a:latin typeface="Corbel" panose="020B0503020204020204" pitchFamily="34" charset="0"/>
              <a:cs typeface="Calibri" panose="020F0502020204030204" pitchFamily="34" charset="0"/>
            </a:endParaRPr>
          </a:p>
          <a:p>
            <a:r>
              <a:rPr lang="en-US">
                <a:latin typeface="Corbel" panose="020B0503020204020204" pitchFamily="34" charset="0"/>
                <a:cs typeface="Calibri" panose="020F0502020204030204" pitchFamily="34" charset="0"/>
              </a:rPr>
              <a:t>Examples: board governance, strategic planning, leadership training, fund development, certification or accreditation</a:t>
            </a:r>
          </a:p>
        </p:txBody>
      </p:sp>
    </p:spTree>
    <p:extLst>
      <p:ext uri="{BB962C8B-B14F-4D97-AF65-F5344CB8AC3E}">
        <p14:creationId xmlns:p14="http://schemas.microsoft.com/office/powerpoint/2010/main" val="3808938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143000" y="381000"/>
            <a:ext cx="6781800" cy="914400"/>
          </a:xfrm>
        </p:spPr>
        <p:txBody>
          <a:bodyPr>
            <a:normAutofit/>
          </a:bodyPr>
          <a:lstStyle/>
          <a:p>
            <a:pPr algn="ctr" eaLnBrk="1" hangingPunct="1">
              <a:defRPr/>
            </a:pPr>
            <a:r>
              <a:rPr lang="en-CA" sz="4000" b="1">
                <a:solidFill>
                  <a:schemeClr val="accent2">
                    <a:lumMod val="75000"/>
                  </a:schemeClr>
                </a:solidFill>
                <a:latin typeface="Corbel" panose="020B0503020204020204" pitchFamily="34" charset="0"/>
              </a:rPr>
              <a:t>Central Okanagan  Foundation</a:t>
            </a:r>
            <a:endParaRPr lang="en-US" sz="4000" b="1">
              <a:solidFill>
                <a:schemeClr val="accent2">
                  <a:lumMod val="75000"/>
                </a:schemeClr>
              </a:solidFill>
              <a:latin typeface="Corbel" panose="020B0503020204020204" pitchFamily="34" charset="0"/>
            </a:endParaRPr>
          </a:p>
        </p:txBody>
      </p:sp>
      <p:sp>
        <p:nvSpPr>
          <p:cNvPr id="26630" name="Rectangle 3"/>
          <p:cNvSpPr>
            <a:spLocks noGrp="1" noChangeArrowheads="1"/>
          </p:cNvSpPr>
          <p:nvPr>
            <p:ph idx="1"/>
          </p:nvPr>
        </p:nvSpPr>
        <p:spPr>
          <a:xfrm>
            <a:off x="304800" y="1295400"/>
            <a:ext cx="8610600" cy="5486400"/>
          </a:xfrm>
        </p:spPr>
        <p:txBody>
          <a:bodyPr>
            <a:normAutofit lnSpcReduction="10000"/>
          </a:bodyPr>
          <a:lstStyle/>
          <a:p>
            <a:pPr eaLnBrk="1" hangingPunct="1">
              <a:lnSpc>
                <a:spcPct val="150000"/>
              </a:lnSpc>
              <a:buClr>
                <a:srgbClr val="000066"/>
              </a:buClr>
            </a:pPr>
            <a:r>
              <a:rPr lang="en-US" sz="2600">
                <a:solidFill>
                  <a:schemeClr val="tx1"/>
                </a:solidFill>
                <a:effectLst/>
                <a:latin typeface="Corbel" panose="020B0503020204020204" pitchFamily="34" charset="0"/>
              </a:rPr>
              <a:t>Grant up to $15,000</a:t>
            </a:r>
          </a:p>
          <a:p>
            <a:pPr eaLnBrk="1" hangingPunct="1">
              <a:lnSpc>
                <a:spcPct val="150000"/>
              </a:lnSpc>
              <a:buClr>
                <a:srgbClr val="000066"/>
              </a:buClr>
            </a:pPr>
            <a:r>
              <a:rPr lang="en-US" sz="2600">
                <a:solidFill>
                  <a:schemeClr val="tx1"/>
                </a:solidFill>
                <a:latin typeface="Corbel" panose="020B0503020204020204" pitchFamily="34" charset="0"/>
              </a:rPr>
              <a:t>Multi-year operating (up to 3 years) May intake only </a:t>
            </a:r>
            <a:r>
              <a:rPr lang="en-US" sz="2600" u="sng">
                <a:solidFill>
                  <a:schemeClr val="tx1"/>
                </a:solidFill>
                <a:latin typeface="Corbel" panose="020B0503020204020204" pitchFamily="34" charset="0"/>
              </a:rPr>
              <a:t>or</a:t>
            </a:r>
            <a:r>
              <a:rPr lang="en-US" sz="2600">
                <a:solidFill>
                  <a:schemeClr val="tx1"/>
                </a:solidFill>
                <a:latin typeface="Corbel" panose="020B0503020204020204" pitchFamily="34" charset="0"/>
              </a:rPr>
              <a:t> </a:t>
            </a:r>
          </a:p>
          <a:p>
            <a:pPr eaLnBrk="1" hangingPunct="1">
              <a:lnSpc>
                <a:spcPct val="150000"/>
              </a:lnSpc>
              <a:buClr>
                <a:srgbClr val="000066"/>
              </a:buClr>
            </a:pPr>
            <a:r>
              <a:rPr lang="en-US" sz="2600">
                <a:latin typeface="Corbel" panose="020B0503020204020204" pitchFamily="34" charset="0"/>
              </a:rPr>
              <a:t>O</a:t>
            </a:r>
            <a:r>
              <a:rPr lang="en-US" sz="2600">
                <a:solidFill>
                  <a:schemeClr val="tx1"/>
                </a:solidFill>
                <a:latin typeface="Corbel" panose="020B0503020204020204" pitchFamily="34" charset="0"/>
              </a:rPr>
              <a:t>ne - year project (not one year operating) October intake </a:t>
            </a:r>
            <a:r>
              <a:rPr lang="en-US" sz="2600" b="1">
                <a:solidFill>
                  <a:schemeClr val="tx1"/>
                </a:solidFill>
                <a:latin typeface="Corbel" panose="020B0503020204020204" pitchFamily="34" charset="0"/>
              </a:rPr>
              <a:t>starting 2023 – project grants are available in the fall annually ONLY. </a:t>
            </a:r>
            <a:r>
              <a:rPr lang="en-US" sz="2600" b="1">
                <a:latin typeface="Corbel" panose="020B0503020204020204" pitchFamily="34" charset="0"/>
              </a:rPr>
              <a:t>N</a:t>
            </a:r>
            <a:r>
              <a:rPr lang="en-US" sz="2600" b="1">
                <a:solidFill>
                  <a:schemeClr val="tx1"/>
                </a:solidFill>
                <a:latin typeface="Corbel" panose="020B0503020204020204" pitchFamily="34" charset="0"/>
              </a:rPr>
              <a:t>ot available in the spring of 2023 and onwards</a:t>
            </a:r>
            <a:endParaRPr lang="en-US" sz="2600" b="1">
              <a:latin typeface="Corbel" panose="020B0503020204020204" pitchFamily="34" charset="0"/>
            </a:endParaRPr>
          </a:p>
          <a:p>
            <a:pPr eaLnBrk="1" hangingPunct="1">
              <a:lnSpc>
                <a:spcPct val="150000"/>
              </a:lnSpc>
              <a:buClr>
                <a:srgbClr val="000066"/>
              </a:buClr>
            </a:pPr>
            <a:r>
              <a:rPr lang="en-US" sz="2600">
                <a:latin typeface="Corbel" panose="020B0503020204020204" pitchFamily="34" charset="0"/>
              </a:rPr>
              <a:t>W</a:t>
            </a:r>
            <a:r>
              <a:rPr lang="en-US" sz="2600">
                <a:solidFill>
                  <a:schemeClr val="tx1"/>
                </a:solidFill>
                <a:effectLst/>
                <a:latin typeface="Corbel" panose="020B0503020204020204" pitchFamily="34" charset="0"/>
              </a:rPr>
              <a:t>ithin boundaries of School District #23</a:t>
            </a:r>
          </a:p>
          <a:p>
            <a:pPr eaLnBrk="1" hangingPunct="1">
              <a:buClr>
                <a:srgbClr val="000066"/>
              </a:buClr>
            </a:pPr>
            <a:r>
              <a:rPr lang="en-US" sz="2600">
                <a:solidFill>
                  <a:schemeClr val="tx1"/>
                </a:solidFill>
                <a:effectLst/>
                <a:latin typeface="Corbel" panose="020B0503020204020204" pitchFamily="34" charset="0"/>
              </a:rPr>
              <a:t>Registered Charity or an Intermediary</a:t>
            </a:r>
            <a:r>
              <a:rPr lang="en-US" sz="2600">
                <a:solidFill>
                  <a:schemeClr val="tx1"/>
                </a:solidFill>
                <a:latin typeface="Corbel" panose="020B0503020204020204" pitchFamily="34" charset="0"/>
              </a:rPr>
              <a:t> Agency</a:t>
            </a:r>
            <a:endParaRPr lang="en-US" sz="2600">
              <a:solidFill>
                <a:schemeClr val="tx1"/>
              </a:solidFill>
              <a:effectLst/>
              <a:latin typeface="Corbel" panose="020B0503020204020204" pitchFamily="34" charset="0"/>
            </a:endParaRPr>
          </a:p>
          <a:p>
            <a:pPr>
              <a:lnSpc>
                <a:spcPct val="150000"/>
              </a:lnSpc>
              <a:buClr>
                <a:srgbClr val="000066"/>
              </a:buClr>
            </a:pPr>
            <a:r>
              <a:rPr lang="en-CA" sz="2800">
                <a:solidFill>
                  <a:schemeClr val="accent2">
                    <a:lumMod val="75000"/>
                  </a:schemeClr>
                </a:solidFill>
                <a:latin typeface="Corbel" panose="020B0503020204020204" pitchFamily="34" charset="0"/>
              </a:rPr>
              <a:t>Monday, May 1 &amp;  Monday, October 2.2023</a:t>
            </a:r>
            <a:endParaRPr lang="en-US" sz="2600">
              <a:solidFill>
                <a:schemeClr val="accent2">
                  <a:lumMod val="75000"/>
                </a:schemeClr>
              </a:solidFill>
              <a:effectLst/>
              <a:latin typeface="Corbel" panose="020B0503020204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381000"/>
            <a:ext cx="8686800" cy="1066800"/>
          </a:xfrm>
        </p:spPr>
        <p:txBody>
          <a:bodyPr>
            <a:noAutofit/>
          </a:bodyPr>
          <a:lstStyle/>
          <a:p>
            <a:pPr algn="ctr"/>
            <a:r>
              <a:rPr lang="en-US" b="1">
                <a:solidFill>
                  <a:schemeClr val="accent2">
                    <a:lumMod val="75000"/>
                  </a:schemeClr>
                </a:solidFill>
                <a:latin typeface="Corbel" panose="020B0503020204020204" pitchFamily="34" charset="0"/>
              </a:rPr>
              <a:t>Grant Information Session</a:t>
            </a:r>
          </a:p>
        </p:txBody>
      </p:sp>
      <p:sp>
        <p:nvSpPr>
          <p:cNvPr id="2" name="Content Placeholder 1"/>
          <p:cNvSpPr>
            <a:spLocks noGrp="1"/>
          </p:cNvSpPr>
          <p:nvPr>
            <p:ph idx="1"/>
          </p:nvPr>
        </p:nvSpPr>
        <p:spPr>
          <a:xfrm>
            <a:off x="228600" y="1676400"/>
            <a:ext cx="8763000" cy="4495800"/>
          </a:xfrm>
        </p:spPr>
        <p:txBody>
          <a:bodyPr>
            <a:noAutofit/>
          </a:bodyPr>
          <a:lstStyle/>
          <a:p>
            <a:pPr marL="0" indent="0" algn="ctr">
              <a:buClr>
                <a:srgbClr val="000066"/>
              </a:buClr>
              <a:buNone/>
            </a:pPr>
            <a:r>
              <a:rPr lang="en-US" sz="3200" b="1">
                <a:solidFill>
                  <a:schemeClr val="tx1"/>
                </a:solidFill>
                <a:latin typeface="Corbel" panose="020B0503020204020204" pitchFamily="34" charset="0"/>
              </a:rPr>
              <a:t>Central Okanagan Foundation  Grants</a:t>
            </a:r>
          </a:p>
          <a:p>
            <a:pPr marL="0" indent="0" algn="ctr">
              <a:buClr>
                <a:srgbClr val="000066"/>
              </a:buClr>
              <a:buNone/>
            </a:pPr>
            <a:r>
              <a:rPr lang="en-US" sz="3200">
                <a:solidFill>
                  <a:schemeClr val="tx1"/>
                </a:solidFill>
                <a:latin typeface="Corbel" panose="020B0503020204020204" pitchFamily="34" charset="0"/>
              </a:rPr>
              <a:t>March 22, 2023</a:t>
            </a:r>
          </a:p>
          <a:p>
            <a:pPr>
              <a:buClr>
                <a:srgbClr val="000066"/>
              </a:buClr>
            </a:pPr>
            <a:r>
              <a:rPr lang="en-US">
                <a:solidFill>
                  <a:schemeClr val="tx1"/>
                </a:solidFill>
                <a:latin typeface="Corbel" panose="020B0503020204020204" pitchFamily="34" charset="0"/>
              </a:rPr>
              <a:t>Information specific to Central Okanagan Foundation grants; t</a:t>
            </a:r>
            <a:r>
              <a:rPr lang="en-US">
                <a:latin typeface="Corbel" panose="020B0503020204020204" pitchFamily="34" charset="0"/>
              </a:rPr>
              <a:t>he session will cover program updates that could impact the application process</a:t>
            </a:r>
          </a:p>
          <a:p>
            <a:pPr marL="0" indent="0">
              <a:buClr>
                <a:srgbClr val="000066"/>
              </a:buClr>
              <a:buNone/>
            </a:pPr>
            <a:endParaRPr lang="en-US">
              <a:solidFill>
                <a:schemeClr val="tx1"/>
              </a:solidFill>
              <a:latin typeface="Corbel" panose="020B0503020204020204" pitchFamily="34" charset="0"/>
            </a:endParaRPr>
          </a:p>
          <a:p>
            <a:pPr>
              <a:buClr>
                <a:srgbClr val="000066"/>
              </a:buClr>
            </a:pPr>
            <a:r>
              <a:rPr lang="en-US" b="1">
                <a:latin typeface="Corbel" panose="020B0503020204020204" pitchFamily="34" charset="0"/>
              </a:rPr>
              <a:t>Register via email:</a:t>
            </a:r>
            <a:r>
              <a:rPr lang="en-US" sz="2600" b="1">
                <a:latin typeface="Corbel" panose="020B0503020204020204" pitchFamily="34" charset="0"/>
              </a:rPr>
              <a:t> </a:t>
            </a:r>
            <a:r>
              <a:rPr lang="en-US" sz="2600" b="1">
                <a:latin typeface="Corbel" panose="020B0503020204020204" pitchFamily="34" charset="0"/>
                <a:hlinkClick r:id="rId3"/>
              </a:rPr>
              <a:t>abbie@centralokanaganfoundation.org</a:t>
            </a:r>
            <a:endParaRPr lang="en-US" sz="2600" b="1">
              <a:latin typeface="Corbel" panose="020B0503020204020204" pitchFamily="34" charset="0"/>
            </a:endParaRPr>
          </a:p>
          <a:p>
            <a:pPr>
              <a:buClr>
                <a:srgbClr val="000066"/>
              </a:buClr>
            </a:pPr>
            <a:endParaRPr lang="en-US" sz="2600" b="1">
              <a:latin typeface="Corbel" panose="020B0503020204020204" pitchFamily="34" charset="0"/>
            </a:endParaRPr>
          </a:p>
          <a:p>
            <a:pPr>
              <a:buClr>
                <a:srgbClr val="000066"/>
              </a:buClr>
            </a:pPr>
            <a:endParaRPr lang="en-US" b="1">
              <a:latin typeface="Corbel" panose="020B0503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91400" cy="1371600"/>
          </a:xfrm>
        </p:spPr>
        <p:txBody>
          <a:bodyPr/>
          <a:lstStyle/>
          <a:p>
            <a:pPr algn="ctr"/>
            <a:r>
              <a:rPr lang="en-US" b="1" dirty="0">
                <a:solidFill>
                  <a:schemeClr val="accent2">
                    <a:lumMod val="75000"/>
                  </a:schemeClr>
                </a:solidFill>
                <a:latin typeface="Corbel" panose="020B0503020204020204" pitchFamily="34" charset="0"/>
                <a:cs typeface="Calibri" panose="020F0502020204030204" pitchFamily="34" charset="0"/>
              </a:rPr>
              <a:t>Guiding Principle:</a:t>
            </a:r>
          </a:p>
        </p:txBody>
      </p:sp>
      <p:sp>
        <p:nvSpPr>
          <p:cNvPr id="3" name="Text Placeholder 2"/>
          <p:cNvSpPr>
            <a:spLocks noGrp="1"/>
          </p:cNvSpPr>
          <p:nvPr>
            <p:ph type="body" sz="half" idx="1"/>
          </p:nvPr>
        </p:nvSpPr>
        <p:spPr>
          <a:xfrm>
            <a:off x="762000" y="1981200"/>
            <a:ext cx="7772400" cy="4114800"/>
          </a:xfrm>
        </p:spPr>
        <p:txBody>
          <a:bodyPr>
            <a:noAutofit/>
          </a:bodyPr>
          <a:lstStyle/>
          <a:p>
            <a:pPr marL="0" indent="0">
              <a:buNone/>
            </a:pPr>
            <a:r>
              <a:rPr lang="en-US" sz="4000" dirty="0">
                <a:latin typeface="Corbel" panose="020B0503020204020204" pitchFamily="34" charset="0"/>
              </a:rPr>
              <a:t>The City is committed to supporting community organizations for the purpose of improving the social wellbeing and resiliency of the community. </a:t>
            </a:r>
          </a:p>
        </p:txBody>
      </p:sp>
    </p:spTree>
    <p:extLst>
      <p:ext uri="{BB962C8B-B14F-4D97-AF65-F5344CB8AC3E}">
        <p14:creationId xmlns:p14="http://schemas.microsoft.com/office/powerpoint/2010/main" val="930295125"/>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83759-DD79-86C8-8342-F0967A35E36C}"/>
              </a:ext>
            </a:extLst>
          </p:cNvPr>
          <p:cNvSpPr>
            <a:spLocks noGrp="1"/>
          </p:cNvSpPr>
          <p:nvPr>
            <p:ph type="title"/>
          </p:nvPr>
        </p:nvSpPr>
        <p:spPr>
          <a:xfrm>
            <a:off x="457200" y="533400"/>
            <a:ext cx="8229600" cy="990600"/>
          </a:xfrm>
        </p:spPr>
        <p:txBody>
          <a:bodyPr anchor="ctr">
            <a:normAutofit/>
          </a:bodyPr>
          <a:lstStyle/>
          <a:p>
            <a:r>
              <a:rPr lang="en-CA" sz="3700" b="1"/>
              <a:t>Community Services Recovery Fund</a:t>
            </a:r>
          </a:p>
        </p:txBody>
      </p:sp>
      <p:sp>
        <p:nvSpPr>
          <p:cNvPr id="3" name="Content Placeholder 2">
            <a:extLst>
              <a:ext uri="{FF2B5EF4-FFF2-40B4-BE49-F238E27FC236}">
                <a16:creationId xmlns:a16="http://schemas.microsoft.com/office/drawing/2014/main" id="{F1B55443-8E9C-3A79-4205-70FEB41D2D0C}"/>
              </a:ext>
            </a:extLst>
          </p:cNvPr>
          <p:cNvSpPr>
            <a:spLocks noGrp="1"/>
          </p:cNvSpPr>
          <p:nvPr>
            <p:ph sz="half" idx="1"/>
          </p:nvPr>
        </p:nvSpPr>
        <p:spPr>
          <a:xfrm>
            <a:off x="457200" y="1673352"/>
            <a:ext cx="4038600" cy="4718304"/>
          </a:xfrm>
        </p:spPr>
        <p:txBody>
          <a:bodyPr>
            <a:normAutofit/>
          </a:bodyPr>
          <a:lstStyle/>
          <a:p>
            <a:pPr>
              <a:lnSpc>
                <a:spcPct val="90000"/>
              </a:lnSpc>
            </a:pPr>
            <a:r>
              <a:rPr lang="en-US" sz="2000" b="0" i="0">
                <a:effectLst/>
              </a:rPr>
              <a:t>$400 million investment from the Government of Canada to support charities and non-profits as they focus on how to adapt their organizations for pandemic recovery. </a:t>
            </a:r>
          </a:p>
          <a:p>
            <a:pPr>
              <a:lnSpc>
                <a:spcPct val="90000"/>
              </a:lnSpc>
            </a:pPr>
            <a:r>
              <a:rPr lang="en-US" sz="2000"/>
              <a:t>3 project focus areas: Investing in People, Investing and Systems and Processes, and Investing in Program and Service Innovation and Redesign</a:t>
            </a:r>
            <a:endParaRPr lang="en-US" sz="2000" b="0" i="0">
              <a:effectLst/>
            </a:endParaRPr>
          </a:p>
          <a:p>
            <a:pPr>
              <a:lnSpc>
                <a:spcPct val="90000"/>
              </a:lnSpc>
            </a:pPr>
            <a:r>
              <a:rPr lang="en-US" sz="2000"/>
              <a:t>Central Okanagan Foundation has $570,000 to distribute </a:t>
            </a:r>
          </a:p>
          <a:p>
            <a:pPr>
              <a:lnSpc>
                <a:spcPct val="90000"/>
              </a:lnSpc>
            </a:pPr>
            <a:r>
              <a:rPr lang="en-US" sz="2000"/>
              <a:t>Application Deadline: February 21, 2023</a:t>
            </a:r>
            <a:endParaRPr lang="en-CA" sz="2000"/>
          </a:p>
        </p:txBody>
      </p:sp>
      <p:pic>
        <p:nvPicPr>
          <p:cNvPr id="1026" name="Picture 1">
            <a:extLst>
              <a:ext uri="{FF2B5EF4-FFF2-40B4-BE49-F238E27FC236}">
                <a16:creationId xmlns:a16="http://schemas.microsoft.com/office/drawing/2014/main" id="{7A985712-09F2-1973-1C97-FF32D720A71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48200" y="3320700"/>
            <a:ext cx="4038600" cy="1423607"/>
          </a:xfrm>
          <a:prstGeom prst="rect">
            <a:avLst/>
          </a:prstGeom>
          <a:solidFill>
            <a:srgbClr val="FFFFFF"/>
          </a:solidFill>
        </p:spPr>
      </p:pic>
      <p:sp>
        <p:nvSpPr>
          <p:cNvPr id="4" name="Footer Placeholder 3">
            <a:extLst>
              <a:ext uri="{FF2B5EF4-FFF2-40B4-BE49-F238E27FC236}">
                <a16:creationId xmlns:a16="http://schemas.microsoft.com/office/drawing/2014/main" id="{454CA0F5-E111-3C88-81FC-82B70FA7B9AB}"/>
              </a:ext>
            </a:extLst>
          </p:cNvPr>
          <p:cNvSpPr>
            <a:spLocks noGrp="1"/>
          </p:cNvSpPr>
          <p:nvPr>
            <p:ph type="ftr" sz="quarter" idx="11"/>
          </p:nvPr>
        </p:nvSpPr>
        <p:spPr>
          <a:xfrm>
            <a:off x="3429000" y="18288"/>
            <a:ext cx="4114800" cy="329184"/>
          </a:xfrm>
        </p:spPr>
        <p:txBody>
          <a:bodyPr anchor="ctr">
            <a:normAutofit/>
          </a:bodyPr>
          <a:lstStyle/>
          <a:p>
            <a:pPr>
              <a:spcAft>
                <a:spcPts val="600"/>
              </a:spcAft>
              <a:defRPr/>
            </a:pPr>
            <a:r>
              <a:rPr lang="en-CA" sz="1100"/>
              <a:t>City of Kelowna / Central Okanagan Foundation   - Grants 2007</a:t>
            </a:r>
          </a:p>
        </p:txBody>
      </p:sp>
      <p:sp>
        <p:nvSpPr>
          <p:cNvPr id="5" name="Slide Number Placeholder 4">
            <a:extLst>
              <a:ext uri="{FF2B5EF4-FFF2-40B4-BE49-F238E27FC236}">
                <a16:creationId xmlns:a16="http://schemas.microsoft.com/office/drawing/2014/main" id="{310303DF-1EB7-9166-1AF6-4F48FEB7F5F1}"/>
              </a:ext>
            </a:extLst>
          </p:cNvPr>
          <p:cNvSpPr>
            <a:spLocks noGrp="1"/>
          </p:cNvSpPr>
          <p:nvPr>
            <p:ph type="sldNum" sz="quarter" idx="12"/>
          </p:nvPr>
        </p:nvSpPr>
        <p:spPr>
          <a:xfrm>
            <a:off x="7620000" y="18288"/>
            <a:ext cx="1066800" cy="329184"/>
          </a:xfrm>
        </p:spPr>
        <p:txBody>
          <a:bodyPr anchor="ctr">
            <a:normAutofit/>
          </a:bodyPr>
          <a:lstStyle/>
          <a:p>
            <a:pPr>
              <a:spcAft>
                <a:spcPts val="600"/>
              </a:spcAft>
              <a:defRPr/>
            </a:pPr>
            <a:fld id="{8DD40716-E783-4583-8F72-0FFA124083D5}" type="slidenum">
              <a:rPr lang="en-CA" smtClean="0"/>
              <a:pPr>
                <a:spcAft>
                  <a:spcPts val="600"/>
                </a:spcAft>
                <a:defRPr/>
              </a:pPr>
              <a:t>30</a:t>
            </a:fld>
            <a:endParaRPr lang="en-CA"/>
          </a:p>
        </p:txBody>
      </p:sp>
    </p:spTree>
    <p:extLst>
      <p:ext uri="{BB962C8B-B14F-4D97-AF65-F5344CB8AC3E}">
        <p14:creationId xmlns:p14="http://schemas.microsoft.com/office/powerpoint/2010/main" val="180484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044E-8C99-5851-B0E6-5644D15F7472}"/>
              </a:ext>
            </a:extLst>
          </p:cNvPr>
          <p:cNvSpPr>
            <a:spLocks noGrp="1"/>
          </p:cNvSpPr>
          <p:nvPr>
            <p:ph type="title"/>
          </p:nvPr>
        </p:nvSpPr>
        <p:spPr/>
        <p:txBody>
          <a:bodyPr/>
          <a:lstStyle/>
          <a:p>
            <a:pPr algn="ctr"/>
            <a:r>
              <a:rPr lang="en-CA" b="1" dirty="0">
                <a:solidFill>
                  <a:schemeClr val="accent2">
                    <a:lumMod val="75000"/>
                  </a:schemeClr>
                </a:solidFill>
                <a:latin typeface="Corbel" panose="020B0503020204020204" pitchFamily="34" charset="0"/>
              </a:rPr>
              <a:t>Community Priorities</a:t>
            </a:r>
          </a:p>
        </p:txBody>
      </p:sp>
      <p:sp>
        <p:nvSpPr>
          <p:cNvPr id="3" name="Text Placeholder 2">
            <a:extLst>
              <a:ext uri="{FF2B5EF4-FFF2-40B4-BE49-F238E27FC236}">
                <a16:creationId xmlns:a16="http://schemas.microsoft.com/office/drawing/2014/main" id="{93FEB24C-692F-3D11-A6C4-2D4937419DDF}"/>
              </a:ext>
            </a:extLst>
          </p:cNvPr>
          <p:cNvSpPr>
            <a:spLocks noGrp="1"/>
          </p:cNvSpPr>
          <p:nvPr>
            <p:ph type="body" sz="half" idx="1"/>
          </p:nvPr>
        </p:nvSpPr>
        <p:spPr/>
        <p:txBody>
          <a:bodyPr/>
          <a:lstStyle/>
          <a:p>
            <a:endParaRPr lang="en-CA" dirty="0"/>
          </a:p>
          <a:p>
            <a:endParaRPr lang="en-CA" dirty="0">
              <a:latin typeface="Corbel" panose="020B0503020204020204" pitchFamily="34" charset="0"/>
            </a:endParaRPr>
          </a:p>
          <a:p>
            <a:pPr marL="0" indent="0">
              <a:buNone/>
            </a:pPr>
            <a:r>
              <a:rPr lang="en-CA" dirty="0">
                <a:latin typeface="Corbel" panose="020B0503020204020204" pitchFamily="34" charset="0"/>
              </a:rPr>
              <a:t>Applications which respond to community priorities identified through community strategies and reports are encouraged. </a:t>
            </a:r>
          </a:p>
        </p:txBody>
      </p:sp>
      <p:sp>
        <p:nvSpPr>
          <p:cNvPr id="4" name="Content Placeholder 3">
            <a:extLst>
              <a:ext uri="{FF2B5EF4-FFF2-40B4-BE49-F238E27FC236}">
                <a16:creationId xmlns:a16="http://schemas.microsoft.com/office/drawing/2014/main" id="{29DEFA49-55CF-080B-1611-AE6497E0972A}"/>
              </a:ext>
            </a:extLst>
          </p:cNvPr>
          <p:cNvSpPr>
            <a:spLocks noGrp="1"/>
          </p:cNvSpPr>
          <p:nvPr>
            <p:ph sz="quarter" idx="2"/>
          </p:nvPr>
        </p:nvSpPr>
        <p:spPr>
          <a:xfrm>
            <a:off x="4648200" y="1981199"/>
            <a:ext cx="4038600" cy="4621619"/>
          </a:xfrm>
        </p:spPr>
        <p:txBody>
          <a:bodyPr>
            <a:normAutofit/>
          </a:bodyPr>
          <a:lstStyle/>
          <a:p>
            <a:pPr marL="0" indent="0" algn="ctr">
              <a:buNone/>
            </a:pPr>
            <a:r>
              <a:rPr lang="en-CA" dirty="0">
                <a:latin typeface="Corbel" panose="020B0503020204020204" pitchFamily="34" charset="0"/>
              </a:rPr>
              <a:t>Examples Include: </a:t>
            </a:r>
          </a:p>
          <a:p>
            <a:r>
              <a:rPr lang="en-CA" dirty="0">
                <a:latin typeface="Corbel" panose="020B0503020204020204" pitchFamily="34" charset="0"/>
              </a:rPr>
              <a:t>Central Okanagan Poverty and Wellness Strategy</a:t>
            </a:r>
          </a:p>
          <a:p>
            <a:r>
              <a:rPr lang="en-CA" dirty="0">
                <a:latin typeface="Corbel" panose="020B0503020204020204" pitchFamily="34" charset="0"/>
              </a:rPr>
              <a:t>Central Okanagan Journey Home Strategy Mid-Term Report</a:t>
            </a:r>
          </a:p>
          <a:p>
            <a:r>
              <a:rPr lang="en-CA" dirty="0">
                <a:latin typeface="Corbel" panose="020B0503020204020204" pitchFamily="34" charset="0"/>
              </a:rPr>
              <a:t>Community for All: Kelowna’s all Ages &amp; Abilities Action Plan</a:t>
            </a:r>
          </a:p>
          <a:p>
            <a:r>
              <a:rPr lang="en-CA" dirty="0">
                <a:latin typeface="Corbel" panose="020B0503020204020204" pitchFamily="34" charset="0"/>
              </a:rPr>
              <a:t>Kelowna’s Healthy Housing Strategy</a:t>
            </a:r>
          </a:p>
        </p:txBody>
      </p:sp>
    </p:spTree>
    <p:extLst>
      <p:ext uri="{BB962C8B-B14F-4D97-AF65-F5344CB8AC3E}">
        <p14:creationId xmlns:p14="http://schemas.microsoft.com/office/powerpoint/2010/main" val="16679774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91400" cy="990600"/>
          </a:xfrm>
        </p:spPr>
        <p:txBody>
          <a:bodyPr/>
          <a:lstStyle/>
          <a:p>
            <a:pPr algn="ctr"/>
            <a:r>
              <a:rPr lang="en-US" b="1">
                <a:solidFill>
                  <a:schemeClr val="accent2">
                    <a:lumMod val="75000"/>
                  </a:schemeClr>
                </a:solidFill>
                <a:latin typeface="Corbel" panose="020B0503020204020204" pitchFamily="34" charset="0"/>
              </a:rPr>
              <a:t>Organization Profile</a:t>
            </a:r>
          </a:p>
        </p:txBody>
      </p:sp>
      <p:sp>
        <p:nvSpPr>
          <p:cNvPr id="3" name="Content Placeholder 2"/>
          <p:cNvSpPr>
            <a:spLocks noGrp="1"/>
          </p:cNvSpPr>
          <p:nvPr>
            <p:ph idx="1"/>
          </p:nvPr>
        </p:nvSpPr>
        <p:spPr/>
        <p:txBody>
          <a:bodyPr/>
          <a:lstStyle/>
          <a:p>
            <a:r>
              <a:rPr lang="en-US">
                <a:latin typeface="Corbel" panose="020B0503020204020204" pitchFamily="34" charset="0"/>
              </a:rPr>
              <a:t>Kelowna based, established non-profit social service organization which have a mission to generate, promote or accelerate socially beneficial services or programs in the City of Kelowna</a:t>
            </a:r>
          </a:p>
          <a:p>
            <a:endParaRPr lang="en-US">
              <a:latin typeface="Corbel" panose="020B0503020204020204" pitchFamily="34" charset="0"/>
            </a:endParaRPr>
          </a:p>
          <a:p>
            <a:r>
              <a:rPr lang="en-US">
                <a:latin typeface="Corbel" panose="020B0503020204020204" pitchFamily="34" charset="0"/>
              </a:rPr>
              <a:t>Incorporated and actively providing the majority of their public programs and services in Kelowna for at least two years prior to the application deadline</a:t>
            </a:r>
          </a:p>
          <a:p>
            <a:endParaRPr lang="en-US">
              <a:latin typeface="Corbel" panose="020B0503020204020204" pitchFamily="34" charset="0"/>
            </a:endParaRPr>
          </a:p>
          <a:p>
            <a:r>
              <a:rPr lang="en-US">
                <a:latin typeface="Corbel" panose="020B0503020204020204" pitchFamily="34" charset="0"/>
              </a:rPr>
              <a:t>Demonstrate an inclusive, diverse and welcoming approach in their operations and activities</a:t>
            </a:r>
          </a:p>
        </p:txBody>
      </p:sp>
    </p:spTree>
    <p:extLst>
      <p:ext uri="{BB962C8B-B14F-4D97-AF65-F5344CB8AC3E}">
        <p14:creationId xmlns:p14="http://schemas.microsoft.com/office/powerpoint/2010/main" val="61049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391400" cy="990600"/>
          </a:xfrm>
        </p:spPr>
        <p:txBody>
          <a:bodyPr>
            <a:normAutofit/>
          </a:bodyPr>
          <a:lstStyle/>
          <a:p>
            <a:pPr algn="ctr"/>
            <a:r>
              <a:rPr lang="en-US" b="1">
                <a:solidFill>
                  <a:schemeClr val="accent2">
                    <a:lumMod val="75000"/>
                  </a:schemeClr>
                </a:solidFill>
                <a:latin typeface="Corbel" panose="020B0503020204020204" pitchFamily="34" charset="0"/>
              </a:rPr>
              <a:t>Organization  Eligibility</a:t>
            </a:r>
          </a:p>
        </p:txBody>
      </p:sp>
      <p:sp>
        <p:nvSpPr>
          <p:cNvPr id="3" name="Content Placeholder 2"/>
          <p:cNvSpPr>
            <a:spLocks noGrp="1"/>
          </p:cNvSpPr>
          <p:nvPr>
            <p:ph idx="1"/>
          </p:nvPr>
        </p:nvSpPr>
        <p:spPr>
          <a:xfrm>
            <a:off x="457200" y="1414129"/>
            <a:ext cx="8229600" cy="5199321"/>
          </a:xfrm>
        </p:spPr>
        <p:txBody>
          <a:bodyPr/>
          <a:lstStyle/>
          <a:p>
            <a:r>
              <a:rPr lang="en-US" dirty="0">
                <a:latin typeface="Corbel" panose="020B0503020204020204" pitchFamily="34" charset="0"/>
              </a:rPr>
              <a:t>Be physically located, have an active presence and have the majority of its programs and services delivered within the City of Kelowna for at least the last two years</a:t>
            </a:r>
          </a:p>
          <a:p>
            <a:pPr marL="0" indent="0">
              <a:buNone/>
            </a:pPr>
            <a:endParaRPr lang="en-US" dirty="0">
              <a:latin typeface="Corbel" panose="020B0503020204020204" pitchFamily="34" charset="0"/>
            </a:endParaRPr>
          </a:p>
          <a:p>
            <a:r>
              <a:rPr lang="en-US" dirty="0">
                <a:latin typeface="Corbel" panose="020B0503020204020204" pitchFamily="34" charset="0"/>
              </a:rPr>
              <a:t>Have a social service mandate and profile which is consistent with the guidelines</a:t>
            </a:r>
          </a:p>
          <a:p>
            <a:pPr marL="0" indent="0">
              <a:buNone/>
            </a:pPr>
            <a:endParaRPr lang="en-US" dirty="0">
              <a:latin typeface="Corbel" panose="020B0503020204020204" pitchFamily="34" charset="0"/>
            </a:endParaRPr>
          </a:p>
          <a:p>
            <a:r>
              <a:rPr lang="en-US" dirty="0">
                <a:latin typeface="Corbel" panose="020B0503020204020204" pitchFamily="34" charset="0"/>
              </a:rPr>
              <a:t>Have </a:t>
            </a:r>
            <a:r>
              <a:rPr lang="en-US" b="1" dirty="0">
                <a:latin typeface="Corbel" panose="020B0503020204020204" pitchFamily="34" charset="0"/>
              </a:rPr>
              <a:t>fulfilled all reporting requirements </a:t>
            </a:r>
            <a:r>
              <a:rPr lang="en-US" dirty="0">
                <a:latin typeface="Corbel" panose="020B0503020204020204" pitchFamily="34" charset="0"/>
              </a:rPr>
              <a:t>for any previous City of Kelowna grants or funding support</a:t>
            </a:r>
          </a:p>
          <a:p>
            <a:pPr marL="0" indent="0">
              <a:buNone/>
            </a:pPr>
            <a:endParaRPr lang="en-US" dirty="0">
              <a:latin typeface="Corbel" panose="020B0503020204020204" pitchFamily="34" charset="0"/>
            </a:endParaRPr>
          </a:p>
          <a:p>
            <a:r>
              <a:rPr lang="en-US" dirty="0">
                <a:latin typeface="Corbel" panose="020B0503020204020204" pitchFamily="34" charset="0"/>
              </a:rPr>
              <a:t>Have a Board of Directors of volunteers and representatives of its mission and purpose</a:t>
            </a:r>
          </a:p>
          <a:p>
            <a:endParaRPr lang="en-US" dirty="0">
              <a:latin typeface="Corbel" panose="020B0503020204020204" pitchFamily="34" charset="0"/>
            </a:endParaRPr>
          </a:p>
          <a:p>
            <a:endParaRPr lang="en-US" dirty="0"/>
          </a:p>
        </p:txBody>
      </p:sp>
    </p:spTree>
    <p:extLst>
      <p:ext uri="{BB962C8B-B14F-4D97-AF65-F5344CB8AC3E}">
        <p14:creationId xmlns:p14="http://schemas.microsoft.com/office/powerpoint/2010/main" val="41270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391400" cy="990600"/>
          </a:xfrm>
        </p:spPr>
        <p:txBody>
          <a:bodyPr/>
          <a:lstStyle/>
          <a:p>
            <a:pPr algn="ctr"/>
            <a:r>
              <a:rPr lang="en-US" b="1">
                <a:solidFill>
                  <a:schemeClr val="accent2">
                    <a:lumMod val="75000"/>
                  </a:schemeClr>
                </a:solidFill>
                <a:latin typeface="Corbel" panose="020B0503020204020204" pitchFamily="34" charset="0"/>
              </a:rPr>
              <a:t>Ineligible Organizations:</a:t>
            </a:r>
          </a:p>
        </p:txBody>
      </p:sp>
      <p:sp>
        <p:nvSpPr>
          <p:cNvPr id="7" name="Content Placeholder 6"/>
          <p:cNvSpPr>
            <a:spLocks noGrp="1"/>
          </p:cNvSpPr>
          <p:nvPr>
            <p:ph idx="1"/>
          </p:nvPr>
        </p:nvSpPr>
        <p:spPr/>
        <p:txBody>
          <a:bodyPr/>
          <a:lstStyle/>
          <a:p>
            <a:r>
              <a:rPr lang="en-US">
                <a:latin typeface="Corbel" panose="020B0503020204020204" pitchFamily="34" charset="0"/>
              </a:rPr>
              <a:t>Organizations whose mandates, operations and activities are not consistent with the Community Social Development Grant program objectives, description and/ or eligibility requirements </a:t>
            </a:r>
          </a:p>
          <a:p>
            <a:pPr marL="0" indent="0">
              <a:buNone/>
            </a:pPr>
            <a:endParaRPr lang="en-US">
              <a:latin typeface="Corbel" panose="020B0503020204020204" pitchFamily="34" charset="0"/>
            </a:endParaRPr>
          </a:p>
          <a:p>
            <a:r>
              <a:rPr lang="en-US">
                <a:latin typeface="Corbel" panose="020B0503020204020204" pitchFamily="34" charset="0"/>
              </a:rPr>
              <a:t>Organizations which have outstanding indebtedness to the City of Kelowna or which have not fulfilled reporting requirements for any previous grants from the City of Kelowna</a:t>
            </a:r>
          </a:p>
          <a:p>
            <a:pPr marL="0" indent="0">
              <a:buNone/>
            </a:pPr>
            <a:endParaRPr lang="en-US">
              <a:latin typeface="Corbel" panose="020B0503020204020204" pitchFamily="34" charset="0"/>
            </a:endParaRPr>
          </a:p>
          <a:p>
            <a:r>
              <a:rPr lang="en-US">
                <a:latin typeface="Corbel" panose="020B0503020204020204" pitchFamily="34" charset="0"/>
              </a:rPr>
              <a:t>Unincorporated committees, groups, collectives or individuals</a:t>
            </a:r>
          </a:p>
          <a:p>
            <a:endParaRPr lang="en-US"/>
          </a:p>
        </p:txBody>
      </p:sp>
    </p:spTree>
    <p:extLst>
      <p:ext uri="{BB962C8B-B14F-4D97-AF65-F5344CB8AC3E}">
        <p14:creationId xmlns:p14="http://schemas.microsoft.com/office/powerpoint/2010/main" val="314628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15200" cy="990600"/>
          </a:xfrm>
        </p:spPr>
        <p:txBody>
          <a:bodyPr>
            <a:noAutofit/>
          </a:bodyPr>
          <a:lstStyle/>
          <a:p>
            <a:pPr algn="ctr"/>
            <a:r>
              <a:rPr lang="en-US" b="1">
                <a:solidFill>
                  <a:schemeClr val="accent2">
                    <a:lumMod val="75000"/>
                  </a:schemeClr>
                </a:solidFill>
                <a:latin typeface="Corbel" panose="020B0503020204020204" pitchFamily="34" charset="0"/>
              </a:rPr>
              <a:t>Intermediary Agency Agreements</a:t>
            </a:r>
          </a:p>
        </p:txBody>
      </p:sp>
      <p:sp>
        <p:nvSpPr>
          <p:cNvPr id="3" name="Content Placeholder 2"/>
          <p:cNvSpPr>
            <a:spLocks noGrp="1"/>
          </p:cNvSpPr>
          <p:nvPr>
            <p:ph idx="1"/>
          </p:nvPr>
        </p:nvSpPr>
        <p:spPr>
          <a:xfrm>
            <a:off x="381000" y="1828800"/>
            <a:ext cx="8382000" cy="4343400"/>
          </a:xfrm>
        </p:spPr>
        <p:txBody>
          <a:bodyPr>
            <a:normAutofit/>
          </a:bodyPr>
          <a:lstStyle/>
          <a:p>
            <a:pPr>
              <a:lnSpc>
                <a:spcPct val="120000"/>
              </a:lnSpc>
              <a:buClr>
                <a:srgbClr val="000066"/>
              </a:buClr>
            </a:pPr>
            <a:r>
              <a:rPr lang="en-US" dirty="0">
                <a:latin typeface="Corbel" panose="020B0503020204020204" pitchFamily="34" charset="0"/>
              </a:rPr>
              <a:t>If </a:t>
            </a:r>
            <a:r>
              <a:rPr lang="en-US" i="1" dirty="0">
                <a:latin typeface="Corbel" panose="020B0503020204020204" pitchFamily="34" charset="0"/>
              </a:rPr>
              <a:t>not</a:t>
            </a:r>
            <a:r>
              <a:rPr lang="en-US" dirty="0">
                <a:latin typeface="Corbel" panose="020B0503020204020204" pitchFamily="34" charset="0"/>
              </a:rPr>
              <a:t> a registered charity, then secure an intermediary </a:t>
            </a:r>
          </a:p>
          <a:p>
            <a:pPr>
              <a:spcAft>
                <a:spcPts val="600"/>
              </a:spcAft>
              <a:buClr>
                <a:srgbClr val="000066"/>
              </a:buClr>
            </a:pPr>
            <a:r>
              <a:rPr lang="en-US" dirty="0">
                <a:latin typeface="Corbel" panose="020B0503020204020204" pitchFamily="34" charset="0"/>
              </a:rPr>
              <a:t>The applying organization and the intermediary organization must be </a:t>
            </a:r>
            <a:r>
              <a:rPr lang="en-US" b="1" dirty="0">
                <a:latin typeface="Corbel" panose="020B0503020204020204" pitchFamily="34" charset="0"/>
              </a:rPr>
              <a:t>like-minded</a:t>
            </a:r>
            <a:endParaRPr lang="en-US" dirty="0">
              <a:latin typeface="Corbel" panose="020B0503020204020204" pitchFamily="34" charset="0"/>
            </a:endParaRPr>
          </a:p>
          <a:p>
            <a:pPr lvl="0">
              <a:lnSpc>
                <a:spcPct val="120000"/>
              </a:lnSpc>
              <a:spcAft>
                <a:spcPts val="600"/>
              </a:spcAft>
              <a:buClr>
                <a:srgbClr val="000066"/>
              </a:buClr>
            </a:pPr>
            <a:r>
              <a:rPr lang="en-US" dirty="0">
                <a:latin typeface="Corbel" panose="020B0503020204020204" pitchFamily="34" charset="0"/>
              </a:rPr>
              <a:t>A written agreement must be in place and included with the grant application</a:t>
            </a:r>
          </a:p>
          <a:p>
            <a:pPr>
              <a:lnSpc>
                <a:spcPct val="120000"/>
              </a:lnSpc>
              <a:spcAft>
                <a:spcPts val="600"/>
              </a:spcAft>
              <a:buClr>
                <a:srgbClr val="000066"/>
              </a:buClr>
            </a:pPr>
            <a:r>
              <a:rPr lang="en-US" dirty="0">
                <a:latin typeface="Corbel" panose="020B0503020204020204" pitchFamily="34" charset="0"/>
              </a:rPr>
              <a:t>Contact</a:t>
            </a:r>
            <a:r>
              <a:rPr lang="en-US" dirty="0">
                <a:solidFill>
                  <a:srgbClr val="0070C0"/>
                </a:solidFill>
                <a:latin typeface="Corbel" panose="020B0503020204020204" pitchFamily="34" charset="0"/>
              </a:rPr>
              <a:t> Central Okanagan Foundation </a:t>
            </a:r>
            <a:r>
              <a:rPr lang="en-US" dirty="0">
                <a:latin typeface="Corbel" panose="020B0503020204020204" pitchFamily="34" charset="0"/>
              </a:rPr>
              <a:t>for a copy of the agreement template</a:t>
            </a:r>
          </a:p>
          <a:p>
            <a:pPr marL="0" lvl="0" indent="0">
              <a:lnSpc>
                <a:spcPct val="120000"/>
              </a:lnSpc>
              <a:spcAft>
                <a:spcPts val="600"/>
              </a:spcAft>
              <a:buClr>
                <a:srgbClr val="000066"/>
              </a:buClr>
              <a:buNone/>
            </a:pPr>
            <a:endParaRPr lang="en-US" dirty="0"/>
          </a:p>
        </p:txBody>
      </p:sp>
    </p:spTree>
    <p:extLst>
      <p:ext uri="{BB962C8B-B14F-4D97-AF65-F5344CB8AC3E}">
        <p14:creationId xmlns:p14="http://schemas.microsoft.com/office/powerpoint/2010/main" val="3264707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914400" y="533400"/>
            <a:ext cx="7315200" cy="838200"/>
          </a:xfrm>
        </p:spPr>
        <p:txBody>
          <a:bodyPr>
            <a:normAutofit/>
          </a:bodyPr>
          <a:lstStyle/>
          <a:p>
            <a:pPr algn="ctr" eaLnBrk="1" hangingPunct="1">
              <a:defRPr/>
            </a:pPr>
            <a:r>
              <a:rPr lang="en-US" sz="4000" b="1">
                <a:solidFill>
                  <a:schemeClr val="accent2">
                    <a:lumMod val="75000"/>
                  </a:schemeClr>
                </a:solidFill>
                <a:latin typeface="Corbel" panose="020B0503020204020204" pitchFamily="34" charset="0"/>
              </a:rPr>
              <a:t>Ineligible Activities and Expenses</a:t>
            </a:r>
          </a:p>
        </p:txBody>
      </p:sp>
      <p:sp>
        <p:nvSpPr>
          <p:cNvPr id="71683" name="Rectangle 3"/>
          <p:cNvSpPr>
            <a:spLocks noGrp="1" noChangeArrowheads="1"/>
          </p:cNvSpPr>
          <p:nvPr>
            <p:ph sz="half" idx="1"/>
          </p:nvPr>
        </p:nvSpPr>
        <p:spPr>
          <a:xfrm>
            <a:off x="495300" y="1524000"/>
            <a:ext cx="8153400" cy="5029200"/>
          </a:xfrm>
        </p:spPr>
        <p:txBody>
          <a:bodyPr>
            <a:noAutofit/>
          </a:bodyPr>
          <a:lstStyle/>
          <a:p>
            <a:pPr>
              <a:lnSpc>
                <a:spcPct val="150000"/>
              </a:lnSpc>
              <a:buClr>
                <a:srgbClr val="000066"/>
              </a:buClr>
              <a:defRPr/>
            </a:pPr>
            <a:r>
              <a:rPr lang="en-US" sz="2400">
                <a:latin typeface="Corbel" panose="020B0503020204020204" pitchFamily="34" charset="0"/>
              </a:rPr>
              <a:t>Trade shows or commercial / business activity</a:t>
            </a:r>
          </a:p>
          <a:p>
            <a:pPr>
              <a:lnSpc>
                <a:spcPct val="150000"/>
              </a:lnSpc>
              <a:buClr>
                <a:srgbClr val="000066"/>
              </a:buClr>
              <a:defRPr/>
            </a:pPr>
            <a:r>
              <a:rPr lang="en-US" sz="2400">
                <a:latin typeface="Corbel" panose="020B0503020204020204" pitchFamily="34" charset="0"/>
              </a:rPr>
              <a:t>Fundraising activities</a:t>
            </a:r>
          </a:p>
          <a:p>
            <a:pPr>
              <a:lnSpc>
                <a:spcPct val="150000"/>
              </a:lnSpc>
              <a:buClr>
                <a:srgbClr val="000066"/>
              </a:buClr>
              <a:defRPr/>
            </a:pPr>
            <a:r>
              <a:rPr lang="en-US" sz="2400">
                <a:latin typeface="Corbel" panose="020B0503020204020204" pitchFamily="34" charset="0"/>
              </a:rPr>
              <a:t>Programs primarily providing for recreation or leisure time pursuits; </a:t>
            </a:r>
          </a:p>
          <a:p>
            <a:pPr>
              <a:lnSpc>
                <a:spcPct val="150000"/>
              </a:lnSpc>
              <a:buClr>
                <a:srgbClr val="000066"/>
              </a:buClr>
              <a:defRPr/>
            </a:pPr>
            <a:r>
              <a:rPr lang="en-US" sz="2400">
                <a:latin typeface="Corbel" panose="020B0503020204020204" pitchFamily="34" charset="0"/>
              </a:rPr>
              <a:t>Projects which already receive financial or in -  kind support (including site provision) from other City of Kelowna sources</a:t>
            </a:r>
          </a:p>
          <a:p>
            <a:pPr>
              <a:lnSpc>
                <a:spcPct val="150000"/>
              </a:lnSpc>
              <a:buClr>
                <a:srgbClr val="000066"/>
              </a:buClr>
              <a:defRPr/>
            </a:pPr>
            <a:r>
              <a:rPr lang="en-US" sz="2400">
                <a:latin typeface="Corbel" panose="020B0503020204020204" pitchFamily="34" charset="0"/>
              </a:rPr>
              <a:t>Retroactive funding for initiatives which have already occurred</a:t>
            </a:r>
          </a:p>
          <a:p>
            <a:pPr>
              <a:buClr>
                <a:srgbClr val="000066"/>
              </a:buClr>
              <a:defRPr/>
            </a:pPr>
            <a:endParaRPr lang="en-US" sz="2400">
              <a:latin typeface="Corbel" panose="020B0503020204020204" pitchFamily="34" charset="0"/>
            </a:endParaRPr>
          </a:p>
        </p:txBody>
      </p:sp>
    </p:spTree>
    <p:extLst>
      <p:ext uri="{BB962C8B-B14F-4D97-AF65-F5344CB8AC3E}">
        <p14:creationId xmlns:p14="http://schemas.microsoft.com/office/powerpoint/2010/main" val="3242858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552F5EE71391F4C888BCE7F908D4113" ma:contentTypeVersion="16" ma:contentTypeDescription="Create a new document." ma:contentTypeScope="" ma:versionID="25a3739760151537bb907f12e7ae6510">
  <xsd:schema xmlns:xsd="http://www.w3.org/2001/XMLSchema" xmlns:xs="http://www.w3.org/2001/XMLSchema" xmlns:p="http://schemas.microsoft.com/office/2006/metadata/properties" xmlns:ns2="5cd310fd-0ba2-40c6-adc9-557a3aae2287" xmlns:ns3="d6874637-36e0-43c7-aea2-874e705b48bb" targetNamespace="http://schemas.microsoft.com/office/2006/metadata/properties" ma:root="true" ma:fieldsID="d4c62c8d0e57be9c3dcb4e65f780db49" ns2:_="" ns3:_="">
    <xsd:import namespace="5cd310fd-0ba2-40c6-adc9-557a3aae2287"/>
    <xsd:import namespace="d6874637-36e0-43c7-aea2-874e705b48b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d310fd-0ba2-40c6-adc9-557a3aae22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f245098-d062-434c-8cd4-ba61f68a39b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6874637-36e0-43c7-aea2-874e705b48b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d1c0857-3f97-4f44-88b5-8c9ee8c7d4ec}" ma:internalName="TaxCatchAll" ma:showField="CatchAllData" ma:web="d6874637-36e0-43c7-aea2-874e705b48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cd310fd-0ba2-40c6-adc9-557a3aae2287">
      <Terms xmlns="http://schemas.microsoft.com/office/infopath/2007/PartnerControls"/>
    </lcf76f155ced4ddcb4097134ff3c332f>
    <TaxCatchAll xmlns="d6874637-36e0-43c7-aea2-874e705b48bb" xsi:nil="true"/>
  </documentManagement>
</p:properties>
</file>

<file path=customXml/itemProps1.xml><?xml version="1.0" encoding="utf-8"?>
<ds:datastoreItem xmlns:ds="http://schemas.openxmlformats.org/officeDocument/2006/customXml" ds:itemID="{0801CD94-E02E-4125-B630-E086C9B61401}">
  <ds:schemaRefs>
    <ds:schemaRef ds:uri="http://schemas.microsoft.com/sharepoint/v3/contenttype/forms"/>
  </ds:schemaRefs>
</ds:datastoreItem>
</file>

<file path=customXml/itemProps2.xml><?xml version="1.0" encoding="utf-8"?>
<ds:datastoreItem xmlns:ds="http://schemas.openxmlformats.org/officeDocument/2006/customXml" ds:itemID="{918E968A-3103-4A39-90DB-C8E7F32EB98E}">
  <ds:schemaRefs>
    <ds:schemaRef ds:uri="5cd310fd-0ba2-40c6-adc9-557a3aae2287"/>
    <ds:schemaRef ds:uri="d6874637-36e0-43c7-aea2-874e705b48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4522437-1159-41A9-84D2-8816F71D4F8F}">
  <ds:schemaRefs>
    <ds:schemaRef ds:uri="http://schemas.microsoft.com/office/2006/documentManagement/types"/>
    <ds:schemaRef ds:uri="d6874637-36e0-43c7-aea2-874e705b48bb"/>
    <ds:schemaRef ds:uri="http://www.w3.org/XML/1998/namespace"/>
    <ds:schemaRef ds:uri="http://schemas.microsoft.com/office/infopath/2007/PartnerControls"/>
    <ds:schemaRef ds:uri="http://schemas.openxmlformats.org/package/2006/metadata/core-properties"/>
    <ds:schemaRef ds:uri="http://purl.org/dc/terms/"/>
    <ds:schemaRef ds:uri="http://purl.org/dc/elements/1.1/"/>
    <ds:schemaRef ds:uri="5cd310fd-0ba2-40c6-adc9-557a3aae2287"/>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2472</Words>
  <Application>Microsoft Office PowerPoint</Application>
  <PresentationFormat>On-screen Show (4:3)</PresentationFormat>
  <Paragraphs>267</Paragraphs>
  <Slides>30</Slides>
  <Notes>30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Cambria</vt:lpstr>
      <vt:lpstr>Corbel</vt:lpstr>
      <vt:lpstr>Times New Roman</vt:lpstr>
      <vt:lpstr>Wingdings</vt:lpstr>
      <vt:lpstr>Clarity</vt:lpstr>
      <vt:lpstr>City of Kelowna Community Social Development Grant Program  2023</vt:lpstr>
      <vt:lpstr>Types of Grants</vt:lpstr>
      <vt:lpstr>Guiding Principle:</vt:lpstr>
      <vt:lpstr>Community Priorities</vt:lpstr>
      <vt:lpstr>Organization Profile</vt:lpstr>
      <vt:lpstr>Organization  Eligibility</vt:lpstr>
      <vt:lpstr>Ineligible Organizations:</vt:lpstr>
      <vt:lpstr>Intermediary Agency Agreements</vt:lpstr>
      <vt:lpstr>Ineligible Activities and Expenses</vt:lpstr>
      <vt:lpstr>Ineligibility Cont’d:</vt:lpstr>
      <vt:lpstr>Geographical Requirements</vt:lpstr>
      <vt:lpstr>Community Social Development:  3 Grant Categories</vt:lpstr>
      <vt:lpstr> Assessment Criteria:  </vt:lpstr>
      <vt:lpstr>Assessment Cont’d:</vt:lpstr>
      <vt:lpstr>Resiliency Priority Area</vt:lpstr>
      <vt:lpstr>Resiliency Priority Area    cont’d</vt:lpstr>
      <vt:lpstr>Resiliency Priority Area    cont’d</vt:lpstr>
      <vt:lpstr>Resiliency Priority Area    cont’d</vt:lpstr>
      <vt:lpstr>Resiliency Priority Area    cont’d</vt:lpstr>
      <vt:lpstr>Include</vt:lpstr>
      <vt:lpstr> Submit </vt:lpstr>
      <vt:lpstr>Letter of Agreement</vt:lpstr>
      <vt:lpstr>Final Report</vt:lpstr>
      <vt:lpstr>Timelines</vt:lpstr>
      <vt:lpstr>Emergency Grants</vt:lpstr>
      <vt:lpstr> Contact Information</vt:lpstr>
      <vt:lpstr>Organizational Development Grant</vt:lpstr>
      <vt:lpstr>Central Okanagan  Foundation</vt:lpstr>
      <vt:lpstr>Grant Information Session</vt:lpstr>
      <vt:lpstr>Community Services Recovery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Programs – 2009</dc:title>
  <dc:creator>User</dc:creator>
  <cp:lastModifiedBy>Abbie Norrish</cp:lastModifiedBy>
  <cp:revision>1</cp:revision>
  <cp:lastPrinted>2023-01-18T19:14:46Z</cp:lastPrinted>
  <dcterms:created xsi:type="dcterms:W3CDTF">2009-01-19T19:32:25Z</dcterms:created>
  <dcterms:modified xsi:type="dcterms:W3CDTF">2023-01-18T19:14:54Z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0x010100D552F5EE71391F4C888BCE7F908D4113</vt:lpwstr>
  </property>
  <property fmtid="{D5CDD505-2E9C-101B-9397-08002B2CF9AE}" pid="3" name="Order">
    <vt:r8>13467800</vt:r8>
  </property>
  <property fmtid="{D5CDD505-2E9C-101B-9397-08002B2CF9AE}" pid="4" name="MediaServiceImageTags">
    <vt:lpwstr/>
  </property>
</Properties>
</file>